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4"/>
    <p:sldMasterId id="2147483659" r:id="rId5"/>
    <p:sldMasterId id="2147483661" r:id="rId6"/>
    <p:sldMasterId id="2147483650" r:id="rId7"/>
    <p:sldMasterId id="2147483653" r:id="rId8"/>
    <p:sldMasterId id="2147483648" r:id="rId9"/>
  </p:sldMasterIdLst>
  <p:notesMasterIdLst>
    <p:notesMasterId r:id="rId32"/>
  </p:notesMasterIdLst>
  <p:handoutMasterIdLst>
    <p:handoutMasterId r:id="rId33"/>
  </p:handoutMasterIdLst>
  <p:sldIdLst>
    <p:sldId id="268" r:id="rId10"/>
    <p:sldId id="269" r:id="rId11"/>
    <p:sldId id="270" r:id="rId12"/>
    <p:sldId id="292" r:id="rId13"/>
    <p:sldId id="271" r:id="rId14"/>
    <p:sldId id="273" r:id="rId15"/>
    <p:sldId id="293" r:id="rId16"/>
    <p:sldId id="294" r:id="rId17"/>
    <p:sldId id="295" r:id="rId18"/>
    <p:sldId id="296" r:id="rId19"/>
    <p:sldId id="289" r:id="rId20"/>
    <p:sldId id="298" r:id="rId21"/>
    <p:sldId id="299" r:id="rId22"/>
    <p:sldId id="300" r:id="rId23"/>
    <p:sldId id="301" r:id="rId24"/>
    <p:sldId id="276" r:id="rId25"/>
    <p:sldId id="278" r:id="rId26"/>
    <p:sldId id="280" r:id="rId27"/>
    <p:sldId id="282" r:id="rId28"/>
    <p:sldId id="297" r:id="rId29"/>
    <p:sldId id="283" r:id="rId30"/>
    <p:sldId id="258" r:id="rId31"/>
  </p:sldIdLst>
  <p:sldSz cx="12192000" cy="6858000"/>
  <p:notesSz cx="6858000" cy="9144000"/>
  <p:defaultTextStyle>
    <a:defPPr>
      <a:defRPr lang="es-CO"/>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4D2C"/>
    <a:srgbClr val="BB3A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72" autoAdjust="0"/>
    <p:restoredTop sz="94660"/>
  </p:normalViewPr>
  <p:slideViewPr>
    <p:cSldViewPr snapToGrid="0">
      <p:cViewPr varScale="1">
        <p:scale>
          <a:sx n="91" d="100"/>
          <a:sy n="91" d="100"/>
        </p:scale>
        <p:origin x="720" y="90"/>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viewProps" Target="view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es-CO"/>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527F458A-7419-40FF-AB88-89C0252AD3B4}" type="datetimeFigureOut">
              <a:rPr lang="es-CO"/>
              <a:pPr>
                <a:defRPr/>
              </a:pPr>
              <a:t>7/09/2017</a:t>
            </a:fld>
            <a:endParaRPr lang="es-CO"/>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a:defRPr/>
            </a:pPr>
            <a:r>
              <a:rPr lang="es-CO"/>
              <a:t>CIAT</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571AC8D5-5A78-4C4F-BF1D-03E6D6521D86}" type="slidenum">
              <a:rPr lang="es-CO"/>
              <a:pPr>
                <a:defRPr/>
              </a:pPr>
              <a:t>‹#›</a:t>
            </a:fld>
            <a:endParaRPr lang="es-CO"/>
          </a:p>
        </p:txBody>
      </p:sp>
    </p:spTree>
    <p:extLst>
      <p:ext uri="{BB962C8B-B14F-4D97-AF65-F5344CB8AC3E}">
        <p14:creationId xmlns:p14="http://schemas.microsoft.com/office/powerpoint/2010/main" val="284151853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es-C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577254F8-F60A-47B0-9762-7C79E4FE5BBB}" type="datetimeFigureOut">
              <a:rPr lang="es-CO"/>
              <a:pPr>
                <a:defRPr/>
              </a:pPr>
              <a:t>7/09/2017</a:t>
            </a:fld>
            <a:endParaRPr lang="es-C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s-CO"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s-CO" noProof="0" smtClean="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r>
              <a:rPr lang="es-CO"/>
              <a:t>CIAT</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ADED0491-FD77-4005-8BCB-999595082689}" type="slidenum">
              <a:rPr lang="es-CO"/>
              <a:pPr>
                <a:defRPr/>
              </a:pPr>
              <a:t>‹#›</a:t>
            </a:fld>
            <a:endParaRPr lang="es-CO"/>
          </a:p>
        </p:txBody>
      </p:sp>
    </p:spTree>
    <p:extLst>
      <p:ext uri="{BB962C8B-B14F-4D97-AF65-F5344CB8AC3E}">
        <p14:creationId xmlns:p14="http://schemas.microsoft.com/office/powerpoint/2010/main" val="327862503"/>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244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30642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91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1700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4" name="Picture 9" descr="D:\Publications\LOGO's\ILRI-logo-small.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smtClean="0"/>
              <a:t>Click to edit Master title style</a:t>
            </a:r>
            <a:endParaRPr lang="en-US"/>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09276" y="6352032"/>
            <a:ext cx="1531048" cy="429768"/>
          </a:xfrm>
          <a:prstGeom prst="rect">
            <a:avLst/>
          </a:prstGeom>
        </p:spPr>
      </p:pic>
    </p:spTree>
    <p:extLst>
      <p:ext uri="{BB962C8B-B14F-4D97-AF65-F5344CB8AC3E}">
        <p14:creationId xmlns:p14="http://schemas.microsoft.com/office/powerpoint/2010/main" val="20511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9103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139424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Lst>
  <p:hf hdr="0"/>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2pPr>
      <a:lvl3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3pPr>
      <a:lvl4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4pPr>
      <a:lvl5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4" r:id="rId1"/>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Rectangle 12"/>
          <p:cNvSpPr/>
          <p:nvPr userDrawn="1"/>
        </p:nvSpPr>
        <p:spPr>
          <a:xfrm rot="10800000">
            <a:off x="6096000" y="5884040"/>
            <a:ext cx="6096000" cy="973959"/>
          </a:xfrm>
          <a:custGeom>
            <a:avLst/>
            <a:gdLst>
              <a:gd name="connsiteX0" fmla="*/ 0 w 7366000"/>
              <a:gd name="connsiteY0" fmla="*/ 0 h 1176867"/>
              <a:gd name="connsiteX1" fmla="*/ 7366000 w 7366000"/>
              <a:gd name="connsiteY1" fmla="*/ 0 h 1176867"/>
              <a:gd name="connsiteX2" fmla="*/ 7366000 w 7366000"/>
              <a:gd name="connsiteY2" fmla="*/ 1176867 h 1176867"/>
              <a:gd name="connsiteX3" fmla="*/ 0 w 7366000"/>
              <a:gd name="connsiteY3" fmla="*/ 1176867 h 1176867"/>
              <a:gd name="connsiteX4" fmla="*/ 0 w 7366000"/>
              <a:gd name="connsiteY4" fmla="*/ 0 h 1176867"/>
              <a:gd name="connsiteX0" fmla="*/ 0 w 7366000"/>
              <a:gd name="connsiteY0" fmla="*/ 0 h 1176867"/>
              <a:gd name="connsiteX1" fmla="*/ 7366000 w 7366000"/>
              <a:gd name="connsiteY1" fmla="*/ 0 h 1176867"/>
              <a:gd name="connsiteX2" fmla="*/ 7366000 w 7366000"/>
              <a:gd name="connsiteY2" fmla="*/ 1176867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0" h="1176867">
                <a:moveTo>
                  <a:pt x="0" y="0"/>
                </a:moveTo>
                <a:lnTo>
                  <a:pt x="7366000" y="0"/>
                </a:lnTo>
                <a:cubicBezTo>
                  <a:pt x="6776156" y="174977"/>
                  <a:pt x="6423378" y="383822"/>
                  <a:pt x="5520267" y="397933"/>
                </a:cubicBezTo>
                <a:cubicBezTo>
                  <a:pt x="4027311" y="431800"/>
                  <a:pt x="2331155" y="76200"/>
                  <a:pt x="1591733" y="279400"/>
                </a:cubicBezTo>
                <a:cubicBezTo>
                  <a:pt x="1001888" y="426157"/>
                  <a:pt x="547512" y="615244"/>
                  <a:pt x="0" y="1176867"/>
                </a:cubicBezTo>
                <a:lnTo>
                  <a:pt x="0" y="0"/>
                </a:lnTo>
                <a:close/>
              </a:path>
            </a:pathLst>
          </a:cu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Resultado de imagen para cgiar livestock logo"/>
          <p:cNvPicPr>
            <a:picLocks noChangeAspect="1" noChangeArrowheads="1"/>
          </p:cNvPicPr>
          <p:nvPr userDrawn="1"/>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80085" y="203120"/>
            <a:ext cx="1371600" cy="64423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5" r:id="rId1"/>
    <p:sldLayoutId id="2147483668" r:id="rId2"/>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6" r:id="rId1"/>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7" r:id="rId1"/>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4741333" y="2399695"/>
            <a:ext cx="7450667" cy="2762251"/>
          </a:xfrm>
          <a:prstGeom prst="rect">
            <a:avLst/>
          </a:pr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descr="https://crplivestock.files.wordpress.com/2016/12/brachiaria-tanzania.jpg?w=640&amp;h=290&amp;crop=1"/>
          <p:cNvPicPr>
            <a:picLocks noChangeAspect="1" noChangeArrowheads="1"/>
          </p:cNvPicPr>
          <p:nvPr/>
        </p:nvPicPr>
        <p:blipFill rotWithShape="1">
          <a:blip r:embed="rId2">
            <a:extLst>
              <a:ext uri="{28A0092B-C50C-407E-A947-70E740481C1C}">
                <a14:useLocalDpi xmlns:a14="http://schemas.microsoft.com/office/drawing/2010/main" val="0"/>
              </a:ext>
            </a:extLst>
          </a:blip>
          <a:srcRect l="22222"/>
          <a:stretch/>
        </p:blipFill>
        <p:spPr bwMode="auto">
          <a:xfrm>
            <a:off x="0" y="2399695"/>
            <a:ext cx="4741333" cy="2762251"/>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0" y="0"/>
            <a:ext cx="6096000" cy="973959"/>
          </a:xfrm>
          <a:custGeom>
            <a:avLst/>
            <a:gdLst>
              <a:gd name="connsiteX0" fmla="*/ 0 w 7366000"/>
              <a:gd name="connsiteY0" fmla="*/ 0 h 1176867"/>
              <a:gd name="connsiteX1" fmla="*/ 7366000 w 7366000"/>
              <a:gd name="connsiteY1" fmla="*/ 0 h 1176867"/>
              <a:gd name="connsiteX2" fmla="*/ 7366000 w 7366000"/>
              <a:gd name="connsiteY2" fmla="*/ 1176867 h 1176867"/>
              <a:gd name="connsiteX3" fmla="*/ 0 w 7366000"/>
              <a:gd name="connsiteY3" fmla="*/ 1176867 h 1176867"/>
              <a:gd name="connsiteX4" fmla="*/ 0 w 7366000"/>
              <a:gd name="connsiteY4" fmla="*/ 0 h 1176867"/>
              <a:gd name="connsiteX0" fmla="*/ 0 w 7366000"/>
              <a:gd name="connsiteY0" fmla="*/ 0 h 1176867"/>
              <a:gd name="connsiteX1" fmla="*/ 7366000 w 7366000"/>
              <a:gd name="connsiteY1" fmla="*/ 0 h 1176867"/>
              <a:gd name="connsiteX2" fmla="*/ 7366000 w 7366000"/>
              <a:gd name="connsiteY2" fmla="*/ 1176867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0" h="1176867">
                <a:moveTo>
                  <a:pt x="0" y="0"/>
                </a:moveTo>
                <a:lnTo>
                  <a:pt x="7366000" y="0"/>
                </a:lnTo>
                <a:cubicBezTo>
                  <a:pt x="6776156" y="174977"/>
                  <a:pt x="6423378" y="383822"/>
                  <a:pt x="5520267" y="397933"/>
                </a:cubicBezTo>
                <a:cubicBezTo>
                  <a:pt x="4027311" y="431800"/>
                  <a:pt x="2331155" y="76200"/>
                  <a:pt x="1591733" y="279400"/>
                </a:cubicBezTo>
                <a:cubicBezTo>
                  <a:pt x="1001888" y="426157"/>
                  <a:pt x="547512" y="615244"/>
                  <a:pt x="0" y="1176867"/>
                </a:cubicBezTo>
                <a:lnTo>
                  <a:pt x="0" y="0"/>
                </a:lnTo>
                <a:close/>
              </a:path>
            </a:pathLst>
          </a:cu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4999895" y="3057545"/>
            <a:ext cx="7076491" cy="1446550"/>
          </a:xfrm>
          <a:prstGeom prst="rect">
            <a:avLst/>
          </a:prstGeom>
        </p:spPr>
        <p:txBody>
          <a:bodyPr wrap="square">
            <a:spAutoFit/>
          </a:bodyPr>
          <a:lstStyle/>
          <a:p>
            <a:r>
              <a:rPr lang="en-US" sz="4400" b="1" dirty="0" smtClean="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Livestock Livelihoods and </a:t>
            </a:r>
            <a:r>
              <a:rPr lang="en-US" sz="4400" b="1" dirty="0" err="1" smtClean="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Agrifood</a:t>
            </a:r>
            <a:r>
              <a:rPr lang="en-US" sz="4400" b="1" dirty="0" smtClean="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 Systems Flagship</a:t>
            </a:r>
            <a:endParaRPr lang="es-CO" sz="4400" b="1"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5" name="Picture 2" descr="Resultado de imagen para cgiar livestock logo"/>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68097" y="466335"/>
            <a:ext cx="3167303" cy="1487673"/>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2807372" y="5659073"/>
            <a:ext cx="6797390" cy="704261"/>
            <a:chOff x="466085" y="6073834"/>
            <a:chExt cx="6797390" cy="704261"/>
          </a:xfrm>
        </p:grpSpPr>
        <p:pic>
          <p:nvPicPr>
            <p:cNvPr id="1026" name="Picture 2" descr="Resultado de imagen para icarda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085" y="6255767"/>
              <a:ext cx="1408522" cy="3403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ilri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58896" y="6073834"/>
              <a:ext cx="704261" cy="70426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para slu sweden 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66244" y="6073834"/>
              <a:ext cx="701015" cy="70426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sultado de imagen para giz log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54953" y="6219632"/>
              <a:ext cx="1408522" cy="41266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54794" y="6136869"/>
              <a:ext cx="1408522" cy="578190"/>
            </a:xfrm>
            <a:prstGeom prst="rect">
              <a:avLst/>
            </a:prstGeom>
          </p:spPr>
        </p:pic>
      </p:grpSp>
      <p:sp>
        <p:nvSpPr>
          <p:cNvPr id="18" name="TextBox 17"/>
          <p:cNvSpPr txBox="1"/>
          <p:nvPr/>
        </p:nvSpPr>
        <p:spPr>
          <a:xfrm>
            <a:off x="4999895" y="4583381"/>
            <a:ext cx="2680542" cy="338554"/>
          </a:xfrm>
          <a:prstGeom prst="rect">
            <a:avLst/>
          </a:prstGeom>
          <a:noFill/>
        </p:spPr>
        <p:txBody>
          <a:bodyPr wrap="none" rtlCol="0">
            <a:spAutoFit/>
          </a:bodyPr>
          <a:lstStyle/>
          <a:p>
            <a:r>
              <a:rPr lang="en-US" sz="1600" dirty="0" smtClean="0">
                <a:solidFill>
                  <a:schemeClr val="accent4">
                    <a:lumMod val="60000"/>
                    <a:lumOff val="4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Steve Staal, flagship leader</a:t>
            </a:r>
            <a:endParaRPr lang="en-US" sz="1600" dirty="0">
              <a:solidFill>
                <a:schemeClr val="accent4">
                  <a:lumMod val="60000"/>
                  <a:lumOff val="40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0722591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p:cNvSpPr txBox="1">
            <a:spLocks noChangeArrowheads="1"/>
          </p:cNvSpPr>
          <p:nvPr/>
        </p:nvSpPr>
        <p:spPr bwMode="auto">
          <a:xfrm>
            <a:off x="1820091" y="294406"/>
            <a:ext cx="66407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Update </a:t>
            </a:r>
            <a:r>
              <a:rPr lang="en-US" altLang="es-CO" sz="24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on progress towards </a:t>
            </a:r>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the 2017 POWB</a:t>
            </a:r>
          </a:p>
        </p:txBody>
      </p:sp>
      <p:sp>
        <p:nvSpPr>
          <p:cNvPr id="5" name="Rectangle 4"/>
          <p:cNvSpPr/>
          <p:nvPr/>
        </p:nvSpPr>
        <p:spPr>
          <a:xfrm>
            <a:off x="8799756" y="203120"/>
            <a:ext cx="2393604" cy="738664"/>
          </a:xfrm>
          <a:prstGeom prst="rect">
            <a:avLst/>
          </a:prstGeom>
        </p:spPr>
        <p:txBody>
          <a:bodyPr wrap="none">
            <a:spAutoFit/>
          </a:bodyPr>
          <a:lstStyle/>
          <a:p>
            <a:pPr fontAlgn="ct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Color key</a:t>
            </a:r>
          </a:p>
          <a:p>
            <a:pPr fontAlgn="ctr"/>
            <a:r>
              <a:rPr lang="en-US" sz="1050" b="1" dirty="0" smtClean="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Green:</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 already achieved</a:t>
            </a:r>
          </a:p>
          <a:p>
            <a:pPr fontAlgn="ctr"/>
            <a:r>
              <a:rPr lang="en-US" sz="1050" b="1" dirty="0" smtClean="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rPr>
              <a:t>Yellow: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will </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be achieved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by end 2017</a:t>
            </a:r>
          </a:p>
          <a:p>
            <a:pPr fontAlgn="ctr"/>
            <a:r>
              <a:rPr lang="en-US" sz="1050" b="1" dirty="0" smtClean="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Red: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delayed</a:t>
            </a:r>
            <a:endParaRPr lang="en-US" sz="105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1183131356"/>
              </p:ext>
            </p:extLst>
          </p:nvPr>
        </p:nvGraphicFramePr>
        <p:xfrm>
          <a:off x="683171" y="1206500"/>
          <a:ext cx="11077904" cy="4487466"/>
        </p:xfrm>
        <a:graphic>
          <a:graphicData uri="http://schemas.openxmlformats.org/drawingml/2006/table">
            <a:tbl>
              <a:tblPr>
                <a:tableStyleId>{5C22544A-7EE6-4342-B048-85BDC9FD1C3A}</a:tableStyleId>
              </a:tblPr>
              <a:tblGrid>
                <a:gridCol w="2194968"/>
                <a:gridCol w="3367661"/>
                <a:gridCol w="4327607"/>
                <a:gridCol w="420414"/>
                <a:gridCol w="409903"/>
                <a:gridCol w="357351"/>
              </a:tblGrid>
              <a:tr h="440642">
                <a:tc rowSpan="14">
                  <a:txBody>
                    <a:bodyPr/>
                    <a:lstStyle/>
                    <a:p>
                      <a:pPr algn="l" fontAlgn="ctr"/>
                      <a:r>
                        <a:rPr lang="en-US" sz="1600" b="1" i="0" u="none" strike="noStrike" dirty="0">
                          <a:solidFill>
                            <a:srgbClr val="000000"/>
                          </a:solidFill>
                          <a:effectLst/>
                          <a:latin typeface="Calibri" panose="020F0502020204030204" pitchFamily="34" charset="0"/>
                        </a:rPr>
                        <a:t>Cluster 5: Effective markets and institutions</a:t>
                      </a:r>
                      <a:r>
                        <a:rPr lang="en-US" sz="1600" b="0" i="0" u="none" strike="noStrike" dirty="0">
                          <a:solidFill>
                            <a:srgbClr val="000000"/>
                          </a:solidFill>
                          <a:effectLst/>
                          <a:latin typeface="Calibri" panose="020F0502020204030204" pitchFamily="34" charset="0"/>
                        </a:rPr>
                        <a:t> </a:t>
                      </a:r>
                      <a:endParaRPr lang="en-US" sz="16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t"/>
                      <a:r>
                        <a:rPr lang="en-US" sz="1100" u="none" strike="noStrike" dirty="0">
                          <a:effectLst/>
                        </a:rPr>
                        <a:t>5.1 The performance of livestock market systems for products, inputs and services </a:t>
                      </a:r>
                      <a:r>
                        <a:rPr lang="en-US" sz="1100" u="none" strike="noStrike" dirty="0" err="1">
                          <a:effectLst/>
                        </a:rPr>
                        <a:t>analysed</a:t>
                      </a:r>
                      <a:r>
                        <a:rPr lang="en-US" sz="1100" u="none" strike="noStrike" dirty="0">
                          <a:effectLst/>
                        </a:rPr>
                        <a:t> and key barriers identified, </a:t>
                      </a:r>
                      <a:endParaRPr lang="en-US" sz="1100" b="0" i="0" u="none" strike="noStrike" dirty="0">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1 VCA report on hides and skins in Somalia</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r>
              <a:tr h="258877">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1 report on livestock bones value addition in Somalia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solidFill>
                      <a:srgbClr val="FF0000"/>
                    </a:solidFill>
                  </a:tcPr>
                </a:tc>
              </a:tr>
              <a:tr h="347005">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1 report on business model for milk cooling technology adapted to Tunisian milk market incl. cost – benefit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r>
              <a:tr h="231337">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1 report on barriers to uptake of improved dairy technologies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solidFill>
                      <a:srgbClr val="FF0000"/>
                    </a:solidFill>
                  </a:tcPr>
                </a:tc>
              </a:tr>
              <a:tr h="347005">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Tools for assessing business leadership/governance, and capacities of dairy coops in Rwanda.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solidFill>
                      <a:srgbClr val="92D05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r>
              <a:tr h="347005">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Tools for assessing costs and benefits of SOQ initiatives for milk supply in Rwanda dairy.</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r>
              <a:tr h="231337">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1 capacity assessment report for dairy coops in Rwanda</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r>
              <a:tr h="115668">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Goat VCA Report India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r>
              <a:tr h="115668">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b"/>
                      <a:endParaRPr lang="en-US" sz="1100" b="0" i="0" u="none" strike="noStrike">
                        <a:solidFill>
                          <a:srgbClr val="000000"/>
                        </a:solidFill>
                        <a:effectLst/>
                        <a:latin typeface="Calibri" panose="020F0502020204030204" pitchFamily="34" charset="0"/>
                      </a:endParaRPr>
                    </a:p>
                  </a:txBody>
                  <a:tcPr marL="5508" marR="5508" marT="5508"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5508" marR="5508" marT="5508"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5508" marR="5508" marT="5508"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5508" marR="5508" marT="5508" marB="0" anchor="b"/>
                </a:tc>
              </a:tr>
              <a:tr h="231337">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1 paper on factors affecting progress toward dairy producer organisation sustainability</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solidFill>
                      <a:srgbClr val="FF0000"/>
                    </a:solidFill>
                  </a:tcPr>
                </a:tc>
              </a:tr>
              <a:tr h="558286">
                <a:tc vMerge="1">
                  <a:txBody>
                    <a:bodyPr/>
                    <a:lstStyle/>
                    <a:p>
                      <a:endParaRPr lang="en-US"/>
                    </a:p>
                  </a:txBody>
                  <a:tcPr/>
                </a:tc>
                <a:tc>
                  <a:txBody>
                    <a:bodyPr/>
                    <a:lstStyle/>
                    <a:p>
                      <a:pPr algn="l" fontAlgn="t"/>
                      <a:r>
                        <a:rPr lang="en-US" sz="1100" u="none" strike="noStrike" dirty="0">
                          <a:effectLst/>
                        </a:rPr>
                        <a:t>5.2 New inclusive and scalable institutional arrangements developed and tested, easily available to women and youth, </a:t>
                      </a:r>
                      <a:endParaRPr lang="en-US" sz="1100" b="0" i="0" u="none" strike="noStrike" dirty="0">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1 journal article on institutional arrangements tested under Livestock &amp; Fish CRP</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r>
              <a:tr h="231337">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Lessons on sustainable smallholder dairy VC delivery in Tanzania</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r>
              <a:tr h="231337">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Paper on learning effectiveness – ‘legacy from Humid-Tropics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r>
              <a:tr h="462674">
                <a:tc vMerge="1">
                  <a:txBody>
                    <a:bodyPr/>
                    <a:lstStyle/>
                    <a:p>
                      <a:endParaRPr lang="en-US" dirty="0"/>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1 </a:t>
                      </a:r>
                      <a:br>
                        <a:rPr lang="en-US" sz="1100" u="none" strike="noStrike">
                          <a:effectLst/>
                        </a:rPr>
                      </a:br>
                      <a:r>
                        <a:rPr lang="en-US" sz="1100" u="none" strike="noStrike">
                          <a:effectLst/>
                        </a:rPr>
                        <a:t>Case study on use of ToC in Tanzania to demonstrate how R4D can be designed and implemented for greater impact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5508" marR="5508" marT="5508"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solidFill>
                      <a:srgbClr val="FFFF00"/>
                    </a:solidFill>
                  </a:tcPr>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5508" marR="5508" marT="5508" marB="0"/>
                </a:tc>
              </a:tr>
            </a:tbl>
          </a:graphicData>
        </a:graphic>
      </p:graphicFrame>
    </p:spTree>
    <p:extLst>
      <p:ext uri="{BB962C8B-B14F-4D97-AF65-F5344CB8AC3E}">
        <p14:creationId xmlns:p14="http://schemas.microsoft.com/office/powerpoint/2010/main" val="38678389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9829" y="1165941"/>
            <a:ext cx="10511026" cy="2225225"/>
          </a:xfrm>
          <a:prstGeom prst="rect">
            <a:avLst/>
          </a:prstGeom>
          <a:noFill/>
        </p:spPr>
        <p:txBody>
          <a:bodyPr wrap="square">
            <a:spAutoFit/>
          </a:bodyPr>
          <a:lstStyle/>
          <a:p>
            <a:pPr marL="342900" indent="-342900" eaLnBrk="1" fontAlgn="auto" hangingPunct="1">
              <a:lnSpc>
                <a:spcPct val="110000"/>
              </a:lnSpc>
              <a:spcBef>
                <a:spcPts val="0"/>
              </a:spcBef>
              <a:spcAft>
                <a:spcPts val="0"/>
              </a:spcAft>
              <a:buFont typeface="Arial" panose="020B0604020202020204" pitchFamily="34" charset="0"/>
              <a:buChar char="•"/>
              <a:defRPr/>
            </a:pP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All 2017 activities are being </a:t>
            </a:r>
            <a:r>
              <a:rPr lang="en-US" dirty="0" smtClean="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conducted through bilateral/W3 projects and ILRI Reserves </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as no W1/2 funds are </a:t>
            </a:r>
            <a:r>
              <a:rPr lang="en-US" dirty="0" smtClean="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available.</a:t>
            </a:r>
            <a:endPar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342900" indent="-342900" eaLnBrk="1" fontAlgn="auto" hangingPunct="1">
              <a:lnSpc>
                <a:spcPct val="110000"/>
              </a:lnSpc>
              <a:spcBef>
                <a:spcPts val="0"/>
              </a:spcBef>
              <a:spcAft>
                <a:spcPts val="0"/>
              </a:spcAft>
              <a:buFont typeface="Arial" panose="020B0604020202020204" pitchFamily="34" charset="0"/>
              <a:buChar char="•"/>
              <a:defRPr/>
            </a:pPr>
            <a:r>
              <a:rPr lang="en-US" dirty="0" smtClean="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Through these resources we were able to maintain most core staff and skills.</a:t>
            </a:r>
            <a:endPar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342900" indent="-342900" eaLnBrk="1" fontAlgn="auto" hangingPunct="1">
              <a:lnSpc>
                <a:spcPct val="110000"/>
              </a:lnSpc>
              <a:spcBef>
                <a:spcPts val="0"/>
              </a:spcBef>
              <a:spcAft>
                <a:spcPts val="0"/>
              </a:spcAft>
              <a:buFont typeface="Arial" panose="020B0604020202020204" pitchFamily="34" charset="0"/>
              <a:buChar char="•"/>
              <a:defRPr/>
            </a:pP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The rewriting of our Flagship proposal </a:t>
            </a:r>
            <a:r>
              <a:rPr lang="en-US" dirty="0" smtClean="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led to a change in the Cluster structure (4 vs 5), and some streamlining where there had been potential overlaps.  Our experience to date has also led us to focus on 4 countries and 3 systems– Ethiopia small ruminants, Tanzania dairy, Uganda and Vietnam pigs. </a:t>
            </a:r>
            <a:r>
              <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The following changes were </a:t>
            </a:r>
            <a:r>
              <a:rPr lang="en-US" dirty="0" smtClean="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applied to clusters:</a:t>
            </a:r>
            <a:endPar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6" name="Rounded Rectangle 5"/>
          <p:cNvSpPr/>
          <p:nvPr/>
        </p:nvSpPr>
        <p:spPr>
          <a:xfrm>
            <a:off x="280084" y="3643585"/>
            <a:ext cx="2743200" cy="1993366"/>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Policy and systems</a:t>
            </a:r>
          </a:p>
          <a:p>
            <a:pPr algn="ctr"/>
            <a:endParaRPr lang="en-US" sz="14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ct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New emphasis on working with other modelers (FAO) to improve global livestock models, and also improvement to national/sub-national modeling (LSIPT, SD).  All policy work now here.</a:t>
            </a:r>
          </a:p>
          <a:p>
            <a:pPr algn="just"/>
            <a:endPar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7" name="Rounded Rectangle 6"/>
          <p:cNvSpPr/>
          <p:nvPr/>
        </p:nvSpPr>
        <p:spPr>
          <a:xfrm>
            <a:off x="3189415" y="3643585"/>
            <a:ext cx="2743200" cy="1993364"/>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t"/>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Gender</a:t>
            </a:r>
          </a:p>
          <a:p>
            <a:pPr algn="ctr"/>
            <a:endParaRPr lang="en-US" sz="14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ct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Gender work now increasingly integrated into other FPs, and overall aims have been streamlined</a:t>
            </a:r>
          </a:p>
          <a:p>
            <a:pPr algn="ctr"/>
            <a:endPar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8" name="Rounded Rectangle 7"/>
          <p:cNvSpPr/>
          <p:nvPr/>
        </p:nvSpPr>
        <p:spPr>
          <a:xfrm>
            <a:off x="6098745" y="3643585"/>
            <a:ext cx="2743200" cy="1993364"/>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t"/>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Nutrition</a:t>
            </a:r>
          </a:p>
          <a:p>
            <a:pPr algn="ctr"/>
            <a:endParaRPr lang="en-US" sz="14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ct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Due to lack of resources and capacity, aims are now less ambitious</a:t>
            </a:r>
          </a:p>
          <a:p>
            <a:pPr algn="ctr"/>
            <a:endPar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9" name="Rounded Rectangle 8"/>
          <p:cNvSpPr/>
          <p:nvPr/>
        </p:nvSpPr>
        <p:spPr>
          <a:xfrm>
            <a:off x="9008076" y="3643585"/>
            <a:ext cx="2743200" cy="1993364"/>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t"/>
          <a:lstStyle/>
          <a:p>
            <a:pPr algn="ctr"/>
            <a:r>
              <a:rPr lang="en-US" sz="1400" b="1" dirty="0" smtClean="0">
                <a:latin typeface="Arial Unicode MS" panose="020B0604020202020204" pitchFamily="34" charset="-128"/>
                <a:ea typeface="Arial Unicode MS" panose="020B0604020202020204" pitchFamily="34" charset="-128"/>
                <a:cs typeface="Arial Unicode MS" panose="020B0604020202020204" pitchFamily="34" charset="-128"/>
              </a:rPr>
              <a:t>Technology and institutions</a:t>
            </a:r>
          </a:p>
          <a:p>
            <a:pPr algn="ctr"/>
            <a:endPar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Previously the on-farm technology integration and institutional innovations were separate clusters.  They have now been combined into this new cluster</a:t>
            </a:r>
            <a:r>
              <a:rPr lang="en-US" sz="11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1100" b="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0" name="TextBox 8"/>
          <p:cNvSpPr txBox="1">
            <a:spLocks noChangeArrowheads="1"/>
          </p:cNvSpPr>
          <p:nvPr/>
        </p:nvSpPr>
        <p:spPr bwMode="auto">
          <a:xfrm>
            <a:off x="1820091" y="294406"/>
            <a:ext cx="65881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How 2017 activities informed </a:t>
            </a:r>
            <a:r>
              <a:rPr lang="en-US" altLang="es-CO" sz="24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2018 plans</a:t>
            </a:r>
            <a:endPar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2488805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8"/>
          <p:cNvSpPr txBox="1">
            <a:spLocks noChangeArrowheads="1"/>
          </p:cNvSpPr>
          <p:nvPr/>
        </p:nvSpPr>
        <p:spPr bwMode="auto">
          <a:xfrm>
            <a:off x="1820091" y="266952"/>
            <a:ext cx="99188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COA1 Outcomes and Milestones</a:t>
            </a:r>
            <a:endPar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3" name="Table 2"/>
          <p:cNvGraphicFramePr>
            <a:graphicFrameLocks noGrp="1"/>
          </p:cNvGraphicFramePr>
          <p:nvPr>
            <p:extLst>
              <p:ext uri="{D42A27DB-BD31-4B8C-83A1-F6EECF244321}">
                <p14:modId xmlns:p14="http://schemas.microsoft.com/office/powerpoint/2010/main" val="982332260"/>
              </p:ext>
            </p:extLst>
          </p:nvPr>
        </p:nvGraphicFramePr>
        <p:xfrm>
          <a:off x="1408386" y="1249363"/>
          <a:ext cx="9532883" cy="4497334"/>
        </p:xfrm>
        <a:graphic>
          <a:graphicData uri="http://schemas.openxmlformats.org/drawingml/2006/table">
            <a:tbl>
              <a:tblPr>
                <a:tableStyleId>{5C22544A-7EE6-4342-B048-85BDC9FD1C3A}</a:tableStyleId>
              </a:tblPr>
              <a:tblGrid>
                <a:gridCol w="9532883"/>
              </a:tblGrid>
              <a:tr h="179384">
                <a:tc>
                  <a:txBody>
                    <a:bodyPr/>
                    <a:lstStyle/>
                    <a:p>
                      <a:pPr algn="just" fontAlgn="ctr"/>
                      <a:r>
                        <a:rPr lang="en-US" sz="1600" b="1" u="none" strike="noStrike" dirty="0">
                          <a:effectLst/>
                        </a:rPr>
                        <a:t>Outcomes to 2022</a:t>
                      </a:r>
                      <a:endParaRPr lang="en-US" sz="1600" b="1" i="0" u="none" strike="noStrike" dirty="0">
                        <a:solidFill>
                          <a:srgbClr val="000000"/>
                        </a:solidFill>
                        <a:effectLst/>
                        <a:latin typeface="Calibri" panose="020F0502020204030204" pitchFamily="34" charset="0"/>
                      </a:endParaRPr>
                    </a:p>
                  </a:txBody>
                  <a:tcPr marL="8542" marR="8542" marT="8542" marB="0" anchor="ctr"/>
                </a:tc>
              </a:tr>
              <a:tr h="811498">
                <a:tc>
                  <a:txBody>
                    <a:bodyPr/>
                    <a:lstStyle/>
                    <a:p>
                      <a:pPr algn="just" fontAlgn="ctr"/>
                      <a:r>
                        <a:rPr lang="en-GB" sz="1400" u="none" strike="noStrike">
                          <a:effectLst/>
                        </a:rPr>
                        <a:t>1.       National and international research partners and policymakers use analyses of livestock-sector dynamics, investment and ex-ante impact assessments to guide priority setting, investment and policy development for the livestock sector in five priority countries, and within the Livestock CRP.</a:t>
                      </a:r>
                      <a:endParaRPr lang="en-US" sz="1400" b="0" i="0" u="none" strike="noStrike">
                        <a:solidFill>
                          <a:srgbClr val="000000"/>
                        </a:solidFill>
                        <a:effectLst/>
                        <a:latin typeface="Calibri" panose="020F0502020204030204" pitchFamily="34" charset="0"/>
                      </a:endParaRPr>
                    </a:p>
                  </a:txBody>
                  <a:tcPr marL="8542" marR="8542" marT="8542" marB="0" anchor="ctr"/>
                </a:tc>
              </a:tr>
              <a:tr h="615030">
                <a:tc>
                  <a:txBody>
                    <a:bodyPr/>
                    <a:lstStyle/>
                    <a:p>
                      <a:pPr algn="just" fontAlgn="ctr"/>
                      <a:r>
                        <a:rPr lang="en-GB" sz="1400" u="none" strike="noStrike">
                          <a:effectLst/>
                        </a:rPr>
                        <a:t>2.       International researchers and agencies use improved livestock system modelling tools, and apply them to new problems based on their mandate areas</a:t>
                      </a:r>
                      <a:endParaRPr lang="en-US" sz="1400" b="0" i="0" u="none" strike="noStrike">
                        <a:solidFill>
                          <a:srgbClr val="000000"/>
                        </a:solidFill>
                        <a:effectLst/>
                        <a:latin typeface="Calibri" panose="020F0502020204030204" pitchFamily="34" charset="0"/>
                      </a:endParaRPr>
                    </a:p>
                  </a:txBody>
                  <a:tcPr marL="8542" marR="8542" marT="8542" marB="0" anchor="ctr"/>
                </a:tc>
              </a:tr>
              <a:tr h="179384">
                <a:tc>
                  <a:txBody>
                    <a:bodyPr/>
                    <a:lstStyle/>
                    <a:p>
                      <a:pPr algn="just" fontAlgn="ctr"/>
                      <a:r>
                        <a:rPr lang="en-US" sz="1600" b="1" u="none" strike="noStrike" dirty="0">
                          <a:effectLst/>
                        </a:rPr>
                        <a:t>Milestones</a:t>
                      </a:r>
                      <a:endParaRPr lang="en-US" sz="1600" b="1" i="0" u="none" strike="noStrike" dirty="0">
                        <a:solidFill>
                          <a:srgbClr val="000000"/>
                        </a:solidFill>
                        <a:effectLst/>
                        <a:latin typeface="Calibri" panose="020F0502020204030204" pitchFamily="34" charset="0"/>
                      </a:endParaRPr>
                    </a:p>
                  </a:txBody>
                  <a:tcPr marL="8542" marR="8542" marT="8542" marB="0" anchor="ctr"/>
                </a:tc>
              </a:tr>
              <a:tr h="615030">
                <a:tc>
                  <a:txBody>
                    <a:bodyPr/>
                    <a:lstStyle/>
                    <a:p>
                      <a:pPr algn="just" fontAlgn="ctr"/>
                      <a:r>
                        <a:rPr lang="en-GB" sz="1400" u="none" strike="noStrike">
                          <a:effectLst/>
                        </a:rPr>
                        <a:t>·         Improved data protocols, impact indicators and new model structures will be developed and documented (2020)</a:t>
                      </a:r>
                      <a:endParaRPr lang="en-US" sz="1400" b="0" i="0" u="none" strike="noStrike">
                        <a:solidFill>
                          <a:srgbClr val="000000"/>
                        </a:solidFill>
                        <a:effectLst/>
                        <a:latin typeface="Symbol" panose="05050102010706020507" pitchFamily="18" charset="2"/>
                      </a:endParaRPr>
                    </a:p>
                  </a:txBody>
                  <a:tcPr marL="8542" marR="8542" marT="8542" marB="0" anchor="ctr"/>
                </a:tc>
              </a:tr>
              <a:tr h="609905">
                <a:tc>
                  <a:txBody>
                    <a:bodyPr/>
                    <a:lstStyle/>
                    <a:p>
                      <a:pPr algn="just" fontAlgn="ctr"/>
                      <a:r>
                        <a:rPr lang="en-GB" sz="1400" u="none" strike="noStrike">
                          <a:effectLst/>
                        </a:rPr>
                        <a:t>·         National and international research partners use analyses of livestock sector dynamics, investment and ex-ante impact assessments to guide priority setting for the livestock sector in three priority countries (2020).</a:t>
                      </a:r>
                      <a:endParaRPr lang="en-US" sz="1400" b="0" i="0" u="none" strike="noStrike">
                        <a:solidFill>
                          <a:srgbClr val="000000"/>
                        </a:solidFill>
                        <a:effectLst/>
                        <a:latin typeface="Symbol" panose="05050102010706020507" pitchFamily="18" charset="2"/>
                      </a:endParaRPr>
                    </a:p>
                  </a:txBody>
                  <a:tcPr marL="8542" marR="8542" marT="8542" marB="0" anchor="ctr"/>
                </a:tc>
              </a:tr>
              <a:tr h="700451">
                <a:tc>
                  <a:txBody>
                    <a:bodyPr/>
                    <a:lstStyle/>
                    <a:p>
                      <a:pPr algn="just" fontAlgn="ctr"/>
                      <a:r>
                        <a:rPr lang="en-GB" sz="1400" u="none" strike="noStrike">
                          <a:effectLst/>
                        </a:rPr>
                        <a:t>·         National partners and their donors participate in new Livestock Master Plan development in three priority counties, based on bilateral support, and begin to adjust investments accordingly.</a:t>
                      </a:r>
                      <a:endParaRPr lang="en-US" sz="1400" b="0" i="0" u="none" strike="noStrike">
                        <a:solidFill>
                          <a:srgbClr val="000000"/>
                        </a:solidFill>
                        <a:effectLst/>
                        <a:latin typeface="Symbol" panose="05050102010706020507" pitchFamily="18" charset="2"/>
                      </a:endParaRPr>
                    </a:p>
                  </a:txBody>
                  <a:tcPr marL="8542" marR="8542" marT="8542" marB="0" anchor="ctr"/>
                </a:tc>
              </a:tr>
              <a:tr h="640656">
                <a:tc>
                  <a:txBody>
                    <a:bodyPr/>
                    <a:lstStyle/>
                    <a:p>
                      <a:pPr algn="just" fontAlgn="ctr"/>
                      <a:r>
                        <a:rPr lang="en-GB" sz="1400" u="none" strike="noStrike" dirty="0">
                          <a:effectLst/>
                        </a:rPr>
                        <a:t>·         Livestock system modelling tools and databases are improved with national and international partners to fit needs in three priority countries (2020)</a:t>
                      </a:r>
                      <a:endParaRPr lang="en-US" sz="1400" b="0" i="0" u="none" strike="noStrike" dirty="0">
                        <a:solidFill>
                          <a:srgbClr val="000000"/>
                        </a:solidFill>
                        <a:effectLst/>
                        <a:latin typeface="Symbol" panose="05050102010706020507" pitchFamily="18" charset="2"/>
                      </a:endParaRPr>
                    </a:p>
                  </a:txBody>
                  <a:tcPr marL="8542" marR="8542" marT="8542" marB="0" anchor="ctr"/>
                </a:tc>
              </a:tr>
            </a:tbl>
          </a:graphicData>
        </a:graphic>
      </p:graphicFrame>
    </p:spTree>
    <p:extLst>
      <p:ext uri="{BB962C8B-B14F-4D97-AF65-F5344CB8AC3E}">
        <p14:creationId xmlns:p14="http://schemas.microsoft.com/office/powerpoint/2010/main" val="675741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8"/>
          <p:cNvSpPr txBox="1">
            <a:spLocks noChangeArrowheads="1"/>
          </p:cNvSpPr>
          <p:nvPr/>
        </p:nvSpPr>
        <p:spPr bwMode="auto">
          <a:xfrm>
            <a:off x="1820091" y="266952"/>
            <a:ext cx="99188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COA2 Outcomes and Milestones</a:t>
            </a:r>
            <a:endPar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4187838016"/>
              </p:ext>
            </p:extLst>
          </p:nvPr>
        </p:nvGraphicFramePr>
        <p:xfrm>
          <a:off x="1439917" y="1609725"/>
          <a:ext cx="8965324" cy="3745230"/>
        </p:xfrm>
        <a:graphic>
          <a:graphicData uri="http://schemas.openxmlformats.org/drawingml/2006/table">
            <a:tbl>
              <a:tblPr>
                <a:tableStyleId>{5C22544A-7EE6-4342-B048-85BDC9FD1C3A}</a:tableStyleId>
              </a:tblPr>
              <a:tblGrid>
                <a:gridCol w="8965324"/>
              </a:tblGrid>
              <a:tr h="200025">
                <a:tc>
                  <a:txBody>
                    <a:bodyPr/>
                    <a:lstStyle/>
                    <a:p>
                      <a:pPr algn="just" fontAlgn="ctr"/>
                      <a:r>
                        <a:rPr lang="en-US" sz="1600" b="1" u="none" strike="noStrike" dirty="0">
                          <a:effectLst/>
                        </a:rPr>
                        <a:t>Outcomes to 2022</a:t>
                      </a:r>
                      <a:endParaRPr lang="en-US" sz="1600" b="1" i="0" u="none" strike="noStrike" dirty="0">
                        <a:solidFill>
                          <a:srgbClr val="000000"/>
                        </a:solidFill>
                        <a:effectLst/>
                        <a:latin typeface="Calibri" panose="020F0502020204030204" pitchFamily="34" charset="0"/>
                      </a:endParaRPr>
                    </a:p>
                  </a:txBody>
                  <a:tcPr marL="9525" marR="9525" marT="9525" marB="0" anchor="ctr"/>
                </a:tc>
              </a:tr>
              <a:tr h="952500">
                <a:tc>
                  <a:txBody>
                    <a:bodyPr/>
                    <a:lstStyle/>
                    <a:p>
                      <a:pPr algn="just" fontAlgn="ctr"/>
                      <a:r>
                        <a:rPr lang="en-GB" sz="1400" u="none" strike="noStrike">
                          <a:effectLst/>
                        </a:rPr>
                        <a:t>·         Policy- or decision-makers in 4 priority countries use the packages developed and the evidence on the benefits of including gender equity considerations In the development of livestock projects and planning at community and national level  (Ethiopia, Kenya, Nicaragua, Vietnam)</a:t>
                      </a:r>
                      <a:endParaRPr lang="en-US" sz="1400" b="0" i="0" u="none" strike="noStrike">
                        <a:solidFill>
                          <a:srgbClr val="000000"/>
                        </a:solidFill>
                        <a:effectLst/>
                        <a:latin typeface="Symbol" panose="05050102010706020507" pitchFamily="18" charset="2"/>
                      </a:endParaRPr>
                    </a:p>
                  </a:txBody>
                  <a:tcPr marL="9525" marR="9525" marT="9525" marB="0" anchor="ctr"/>
                </a:tc>
              </a:tr>
              <a:tr h="762000">
                <a:tc>
                  <a:txBody>
                    <a:bodyPr/>
                    <a:lstStyle/>
                    <a:p>
                      <a:pPr algn="just" fontAlgn="ctr"/>
                      <a:r>
                        <a:rPr lang="en-GB" sz="1400" u="none" strike="noStrike">
                          <a:effectLst/>
                        </a:rPr>
                        <a:t>·         Local or national development partners in four priority countries adopt gender-transformative and youth-supportive approaches (using the evidence from the strategic gender research done under the CRP).</a:t>
                      </a:r>
                      <a:endParaRPr lang="en-US" sz="1400" b="0" i="0" u="none" strike="noStrike">
                        <a:solidFill>
                          <a:srgbClr val="000000"/>
                        </a:solidFill>
                        <a:effectLst/>
                        <a:latin typeface="Symbol" panose="05050102010706020507" pitchFamily="18" charset="2"/>
                      </a:endParaRPr>
                    </a:p>
                  </a:txBody>
                  <a:tcPr marL="9525" marR="9525" marT="9525" marB="0" anchor="ctr"/>
                </a:tc>
              </a:tr>
              <a:tr h="200025">
                <a:tc>
                  <a:txBody>
                    <a:bodyPr/>
                    <a:lstStyle/>
                    <a:p>
                      <a:pPr algn="just" fontAlgn="ctr"/>
                      <a:r>
                        <a:rPr lang="en-US" sz="1600" b="1" u="none" strike="noStrike" dirty="0">
                          <a:effectLst/>
                        </a:rPr>
                        <a:t>Milestones</a:t>
                      </a:r>
                      <a:endParaRPr lang="en-US" sz="1600" b="1" i="0" u="none" strike="noStrike" dirty="0">
                        <a:solidFill>
                          <a:srgbClr val="000000"/>
                        </a:solidFill>
                        <a:effectLst/>
                        <a:latin typeface="Calibri" panose="020F0502020204030204" pitchFamily="34" charset="0"/>
                      </a:endParaRPr>
                    </a:p>
                  </a:txBody>
                  <a:tcPr marL="9525" marR="9525" marT="9525" marB="0" anchor="ctr"/>
                </a:tc>
              </a:tr>
              <a:tr h="381000">
                <a:tc>
                  <a:txBody>
                    <a:bodyPr/>
                    <a:lstStyle/>
                    <a:p>
                      <a:pPr algn="just" fontAlgn="ctr"/>
                      <a:r>
                        <a:rPr lang="en-GB" sz="1400" u="none" strike="noStrike">
                          <a:effectLst/>
                        </a:rPr>
                        <a:t>·         Gender responsive livestock innovations tested and their impact assessed in two priority countries (2020)</a:t>
                      </a:r>
                      <a:endParaRPr lang="en-US" sz="1400" b="0" i="0" u="none" strike="noStrike">
                        <a:solidFill>
                          <a:srgbClr val="000000"/>
                        </a:solidFill>
                        <a:effectLst/>
                        <a:latin typeface="Symbol" panose="05050102010706020507" pitchFamily="18" charset="2"/>
                      </a:endParaRPr>
                    </a:p>
                  </a:txBody>
                  <a:tcPr marL="9525" marR="9525" marT="9525" marB="0" anchor="ctr"/>
                </a:tc>
              </a:tr>
              <a:tr h="571500">
                <a:tc>
                  <a:txBody>
                    <a:bodyPr/>
                    <a:lstStyle/>
                    <a:p>
                      <a:pPr algn="just" fontAlgn="ctr"/>
                      <a:r>
                        <a:rPr lang="en-GB" sz="1400" u="none" strike="noStrike">
                          <a:effectLst/>
                        </a:rPr>
                        <a:t>·         Policy- or decision makers in two priority countries use evidence on the benefits of including gender equity considerations (2020).</a:t>
                      </a:r>
                      <a:endParaRPr lang="en-US" sz="1400" b="0" i="0" u="none" strike="noStrike">
                        <a:solidFill>
                          <a:srgbClr val="000000"/>
                        </a:solidFill>
                        <a:effectLst/>
                        <a:latin typeface="Symbol" panose="05050102010706020507" pitchFamily="18" charset="2"/>
                      </a:endParaRPr>
                    </a:p>
                  </a:txBody>
                  <a:tcPr marL="9525" marR="9525" marT="9525" marB="0" anchor="ctr"/>
                </a:tc>
              </a:tr>
              <a:tr h="571500">
                <a:tc>
                  <a:txBody>
                    <a:bodyPr/>
                    <a:lstStyle/>
                    <a:p>
                      <a:pPr algn="just" fontAlgn="ctr"/>
                      <a:r>
                        <a:rPr lang="en-GB" sz="1400" u="none" strike="noStrike" dirty="0">
                          <a:effectLst/>
                        </a:rPr>
                        <a:t>·         Gender-transformative approaches that also support young people have been developed and tested and their impact assessed in 4 priority countries (2022).</a:t>
                      </a:r>
                      <a:endParaRPr lang="en-US" sz="1400" b="0" i="0" u="none" strike="noStrike" dirty="0">
                        <a:solidFill>
                          <a:srgbClr val="000000"/>
                        </a:solidFill>
                        <a:effectLst/>
                        <a:latin typeface="Symbol" panose="05050102010706020507" pitchFamily="18" charset="2"/>
                      </a:endParaRPr>
                    </a:p>
                  </a:txBody>
                  <a:tcPr marL="9525" marR="9525" marT="9525" marB="0" anchor="ctr"/>
                </a:tc>
              </a:tr>
            </a:tbl>
          </a:graphicData>
        </a:graphic>
      </p:graphicFrame>
    </p:spTree>
    <p:extLst>
      <p:ext uri="{BB962C8B-B14F-4D97-AF65-F5344CB8AC3E}">
        <p14:creationId xmlns:p14="http://schemas.microsoft.com/office/powerpoint/2010/main" val="37345003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8"/>
          <p:cNvSpPr txBox="1">
            <a:spLocks noChangeArrowheads="1"/>
          </p:cNvSpPr>
          <p:nvPr/>
        </p:nvSpPr>
        <p:spPr bwMode="auto">
          <a:xfrm>
            <a:off x="1820091" y="266952"/>
            <a:ext cx="99188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COA3 Outcomes and Milestones</a:t>
            </a:r>
            <a:endPar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3" name="Table 2"/>
          <p:cNvGraphicFramePr>
            <a:graphicFrameLocks noGrp="1"/>
          </p:cNvGraphicFramePr>
          <p:nvPr>
            <p:extLst>
              <p:ext uri="{D42A27DB-BD31-4B8C-83A1-F6EECF244321}">
                <p14:modId xmlns:p14="http://schemas.microsoft.com/office/powerpoint/2010/main" val="529035316"/>
              </p:ext>
            </p:extLst>
          </p:nvPr>
        </p:nvGraphicFramePr>
        <p:xfrm>
          <a:off x="1723697" y="2371725"/>
          <a:ext cx="8219089" cy="2221230"/>
        </p:xfrm>
        <a:graphic>
          <a:graphicData uri="http://schemas.openxmlformats.org/drawingml/2006/table">
            <a:tbl>
              <a:tblPr>
                <a:tableStyleId>{5C22544A-7EE6-4342-B048-85BDC9FD1C3A}</a:tableStyleId>
              </a:tblPr>
              <a:tblGrid>
                <a:gridCol w="8219089"/>
              </a:tblGrid>
              <a:tr h="200025">
                <a:tc>
                  <a:txBody>
                    <a:bodyPr/>
                    <a:lstStyle/>
                    <a:p>
                      <a:pPr algn="just" fontAlgn="ctr"/>
                      <a:r>
                        <a:rPr lang="en-US" sz="1600" b="1" u="none" strike="noStrike" dirty="0">
                          <a:effectLst/>
                        </a:rPr>
                        <a:t>Outcomes to 2022</a:t>
                      </a:r>
                      <a:endParaRPr lang="en-US" sz="1600" b="1" i="0" u="none" strike="noStrike" dirty="0">
                        <a:solidFill>
                          <a:srgbClr val="000000"/>
                        </a:solidFill>
                        <a:effectLst/>
                        <a:latin typeface="Calibri" panose="020F0502020204030204" pitchFamily="34" charset="0"/>
                      </a:endParaRPr>
                    </a:p>
                  </a:txBody>
                  <a:tcPr marL="9525" marR="9525" marT="9525" marB="0" anchor="ctr"/>
                </a:tc>
              </a:tr>
              <a:tr h="952500">
                <a:tc>
                  <a:txBody>
                    <a:bodyPr/>
                    <a:lstStyle/>
                    <a:p>
                      <a:pPr algn="just" fontAlgn="ctr"/>
                      <a:r>
                        <a:rPr lang="en-GB" sz="1400" u="none" strike="noStrike">
                          <a:effectLst/>
                        </a:rPr>
                        <a:t>·         Local and national development actors, government agencies, and the private sector invest in and adopt the most successful approaches for enhancing livestock-mediated nutritional impact, including institutional arrangements and behavioural change, in 3 priority countries.</a:t>
                      </a:r>
                      <a:endParaRPr lang="en-US" sz="1400" b="0" i="0" u="none" strike="noStrike">
                        <a:solidFill>
                          <a:srgbClr val="000000"/>
                        </a:solidFill>
                        <a:effectLst/>
                        <a:latin typeface="Symbol" panose="05050102010706020507" pitchFamily="18" charset="2"/>
                      </a:endParaRPr>
                    </a:p>
                  </a:txBody>
                  <a:tcPr marL="9525" marR="9525" marT="9525" marB="0" anchor="ctr"/>
                </a:tc>
              </a:tr>
              <a:tr h="200025">
                <a:tc>
                  <a:txBody>
                    <a:bodyPr/>
                    <a:lstStyle/>
                    <a:p>
                      <a:pPr algn="just" fontAlgn="ctr"/>
                      <a:r>
                        <a:rPr lang="en-US" sz="1600" b="1" u="none" strike="noStrike" dirty="0">
                          <a:effectLst/>
                        </a:rPr>
                        <a:t>Milestones</a:t>
                      </a:r>
                      <a:endParaRPr lang="en-US" sz="1600" b="1" i="0" u="none" strike="noStrike" dirty="0">
                        <a:solidFill>
                          <a:srgbClr val="000000"/>
                        </a:solidFill>
                        <a:effectLst/>
                        <a:latin typeface="Calibri" panose="020F0502020204030204" pitchFamily="34" charset="0"/>
                      </a:endParaRPr>
                    </a:p>
                  </a:txBody>
                  <a:tcPr marL="9525" marR="9525" marT="9525" marB="0" anchor="ctr"/>
                </a:tc>
              </a:tr>
              <a:tr h="762000">
                <a:tc>
                  <a:txBody>
                    <a:bodyPr/>
                    <a:lstStyle/>
                    <a:p>
                      <a:pPr algn="just" fontAlgn="ctr"/>
                      <a:r>
                        <a:rPr lang="en-US" sz="1400" u="none" strike="noStrike" dirty="0">
                          <a:effectLst/>
                        </a:rPr>
                        <a:t>Local and national development actors and government agencies adopt tailored options for nutritional impact through livestock development, including cost-effective institutional arrangements and </a:t>
                      </a:r>
                      <a:r>
                        <a:rPr lang="en-US" sz="1400" u="none" strike="noStrike" dirty="0" err="1">
                          <a:effectLst/>
                        </a:rPr>
                        <a:t>behavioural</a:t>
                      </a:r>
                      <a:r>
                        <a:rPr lang="en-US" sz="1400" u="none" strike="noStrike" dirty="0">
                          <a:effectLst/>
                        </a:rPr>
                        <a:t> approaches, within communities in Kenya (2020)</a:t>
                      </a:r>
                      <a:endParaRPr lang="en-US" sz="1400" b="0" i="0" u="none" strike="noStrike" dirty="0">
                        <a:solidFill>
                          <a:srgbClr val="000000"/>
                        </a:solidFill>
                        <a:effectLst/>
                        <a:latin typeface="Calibri" panose="020F0502020204030204" pitchFamily="34" charset="0"/>
                      </a:endParaRPr>
                    </a:p>
                  </a:txBody>
                  <a:tcPr marL="9525" marR="9525" marT="9525" marB="0" anchor="ctr"/>
                </a:tc>
              </a:tr>
            </a:tbl>
          </a:graphicData>
        </a:graphic>
      </p:graphicFrame>
    </p:spTree>
    <p:extLst>
      <p:ext uri="{BB962C8B-B14F-4D97-AF65-F5344CB8AC3E}">
        <p14:creationId xmlns:p14="http://schemas.microsoft.com/office/powerpoint/2010/main" val="7560130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8"/>
          <p:cNvSpPr txBox="1">
            <a:spLocks noChangeArrowheads="1"/>
          </p:cNvSpPr>
          <p:nvPr/>
        </p:nvSpPr>
        <p:spPr bwMode="auto">
          <a:xfrm>
            <a:off x="1820091" y="266952"/>
            <a:ext cx="99188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COA4 Outcomes and Milestones</a:t>
            </a:r>
            <a:endPar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717827800"/>
              </p:ext>
            </p:extLst>
          </p:nvPr>
        </p:nvGraphicFramePr>
        <p:xfrm>
          <a:off x="1534510" y="1800225"/>
          <a:ext cx="9144000" cy="3419475"/>
        </p:xfrm>
        <a:graphic>
          <a:graphicData uri="http://schemas.openxmlformats.org/drawingml/2006/table">
            <a:tbl>
              <a:tblPr>
                <a:tableStyleId>{5C22544A-7EE6-4342-B048-85BDC9FD1C3A}</a:tableStyleId>
              </a:tblPr>
              <a:tblGrid>
                <a:gridCol w="9144000"/>
              </a:tblGrid>
              <a:tr h="200025">
                <a:tc>
                  <a:txBody>
                    <a:bodyPr/>
                    <a:lstStyle/>
                    <a:p>
                      <a:pPr algn="just" fontAlgn="ctr"/>
                      <a:r>
                        <a:rPr lang="en-US" sz="1600" b="1" u="none" strike="noStrike" dirty="0">
                          <a:effectLst/>
                        </a:rPr>
                        <a:t>Outcomes to 2022</a:t>
                      </a:r>
                      <a:endParaRPr lang="en-US" sz="1600" b="1" i="0" u="none" strike="noStrike" dirty="0">
                        <a:solidFill>
                          <a:srgbClr val="000000"/>
                        </a:solidFill>
                        <a:effectLst/>
                        <a:latin typeface="Calibri" panose="020F0502020204030204" pitchFamily="34" charset="0"/>
                      </a:endParaRPr>
                    </a:p>
                  </a:txBody>
                  <a:tcPr marL="9525" marR="9525" marT="9525" marB="0" anchor="ctr"/>
                </a:tc>
              </a:tr>
              <a:tr h="762000">
                <a:tc>
                  <a:txBody>
                    <a:bodyPr/>
                    <a:lstStyle/>
                    <a:p>
                      <a:pPr algn="just" fontAlgn="ctr"/>
                      <a:r>
                        <a:rPr lang="en-GB" sz="1400" u="none" strike="noStrike">
                          <a:effectLst/>
                        </a:rPr>
                        <a:t>1.       Livestock communities across four priority countries apply tested technologies, management strategies and institutional arrangements</a:t>
                      </a:r>
                      <a:r>
                        <a:rPr lang="en-GB" sz="1400" u="none" strike="sngStrike">
                          <a:effectLst/>
                        </a:rPr>
                        <a:t>,</a:t>
                      </a:r>
                      <a:r>
                        <a:rPr lang="en-GB" sz="1400" u="none" strike="noStrike">
                          <a:effectLst/>
                        </a:rPr>
                        <a:t> taking the multiple functions of livestock into account.</a:t>
                      </a:r>
                      <a:endParaRPr lang="en-US" sz="1400" b="0" i="0" u="none" strike="noStrike">
                        <a:solidFill>
                          <a:srgbClr val="000000"/>
                        </a:solidFill>
                        <a:effectLst/>
                        <a:latin typeface="Calibri" panose="020F0502020204030204" pitchFamily="34" charset="0"/>
                      </a:endParaRPr>
                    </a:p>
                  </a:txBody>
                  <a:tcPr marL="9525" marR="9525" marT="9525" marB="0" anchor="ctr"/>
                </a:tc>
              </a:tr>
              <a:tr h="571500">
                <a:tc>
                  <a:txBody>
                    <a:bodyPr/>
                    <a:lstStyle/>
                    <a:p>
                      <a:pPr algn="just" fontAlgn="ctr"/>
                      <a:r>
                        <a:rPr lang="en-GB" sz="1400" u="none" strike="noStrike">
                          <a:effectLst/>
                        </a:rPr>
                        <a:t>2.       Development partners, private sector and government agencies across 4 priority countries apply innovative institutional arrangements to enhance competitiveness and inclusiveness.</a:t>
                      </a:r>
                      <a:endParaRPr lang="en-US" sz="1400" b="0" i="0" u="none" strike="noStrike">
                        <a:solidFill>
                          <a:srgbClr val="000000"/>
                        </a:solidFill>
                        <a:effectLst/>
                        <a:latin typeface="Calibri" panose="020F0502020204030204" pitchFamily="34" charset="0"/>
                      </a:endParaRPr>
                    </a:p>
                  </a:txBody>
                  <a:tcPr marL="9525" marR="9525" marT="9525" marB="0" anchor="ctr"/>
                </a:tc>
              </a:tr>
              <a:tr h="200025">
                <a:tc>
                  <a:txBody>
                    <a:bodyPr/>
                    <a:lstStyle/>
                    <a:p>
                      <a:pPr algn="just" fontAlgn="ctr"/>
                      <a:r>
                        <a:rPr lang="en-US" sz="1600" b="1" u="none" strike="noStrike" dirty="0">
                          <a:effectLst/>
                        </a:rPr>
                        <a:t>Milestones</a:t>
                      </a:r>
                      <a:endParaRPr lang="en-US" sz="1600" b="1" i="0" u="none" strike="noStrike" dirty="0">
                        <a:solidFill>
                          <a:srgbClr val="000000"/>
                        </a:solidFill>
                        <a:effectLst/>
                        <a:latin typeface="Calibri" panose="020F0502020204030204" pitchFamily="34" charset="0"/>
                      </a:endParaRPr>
                    </a:p>
                  </a:txBody>
                  <a:tcPr marL="9525" marR="9525" marT="9525" marB="0" anchor="ctr"/>
                </a:tc>
              </a:tr>
              <a:tr h="571500">
                <a:tc>
                  <a:txBody>
                    <a:bodyPr/>
                    <a:lstStyle/>
                    <a:p>
                      <a:pPr algn="just" fontAlgn="ctr"/>
                      <a:r>
                        <a:rPr lang="en-GB" sz="1400" u="none" strike="noStrike">
                          <a:effectLst/>
                        </a:rPr>
                        <a:t>·         Livestock communities across two priority countries apply tested technologies, management strategies and institutional arrangements (2019).</a:t>
                      </a:r>
                      <a:endParaRPr lang="en-US" sz="1400" b="0" i="0" u="none" strike="noStrike">
                        <a:solidFill>
                          <a:srgbClr val="000000"/>
                        </a:solidFill>
                        <a:effectLst/>
                        <a:latin typeface="Symbol" panose="05050102010706020507" pitchFamily="18" charset="2"/>
                      </a:endParaRPr>
                    </a:p>
                  </a:txBody>
                  <a:tcPr marL="9525" marR="9525" marT="9525" marB="0" anchor="ctr"/>
                </a:tc>
              </a:tr>
              <a:tr h="571500">
                <a:tc>
                  <a:txBody>
                    <a:bodyPr/>
                    <a:lstStyle/>
                    <a:p>
                      <a:pPr algn="just" fontAlgn="ctr"/>
                      <a:r>
                        <a:rPr lang="en-GB" sz="1400" u="none" strike="noStrike">
                          <a:effectLst/>
                        </a:rPr>
                        <a:t>·         Development partners, private sector and government agencies in two priority countries apply innovative institutional arrangements to raise competitiveness and inclusiveness (2020)</a:t>
                      </a:r>
                      <a:endParaRPr lang="en-US" sz="1400" b="0" i="0" u="none" strike="noStrike">
                        <a:solidFill>
                          <a:srgbClr val="000000"/>
                        </a:solidFill>
                        <a:effectLst/>
                        <a:latin typeface="Symbol" panose="05050102010706020507" pitchFamily="18" charset="2"/>
                      </a:endParaRPr>
                    </a:p>
                  </a:txBody>
                  <a:tcPr marL="9525" marR="9525" marT="9525" marB="0" anchor="ctr"/>
                </a:tc>
              </a:tr>
              <a:tr h="381000">
                <a:tc>
                  <a:txBody>
                    <a:bodyPr/>
                    <a:lstStyle/>
                    <a:p>
                      <a:pPr algn="just" fontAlgn="ctr"/>
                      <a:r>
                        <a:rPr lang="en-GB" sz="1400" u="none" strike="noStrike" dirty="0">
                          <a:effectLst/>
                        </a:rPr>
                        <a:t>·         Three impact assessment studies conducted on Livestock CRP promoted technologies or institutional arrangements (2022)</a:t>
                      </a:r>
                      <a:endParaRPr lang="en-US" sz="1400" b="0" i="0" u="none" strike="noStrike" dirty="0">
                        <a:solidFill>
                          <a:srgbClr val="000000"/>
                        </a:solidFill>
                        <a:effectLst/>
                        <a:latin typeface="Symbol" panose="05050102010706020507" pitchFamily="18" charset="2"/>
                      </a:endParaRPr>
                    </a:p>
                  </a:txBody>
                  <a:tcPr marL="9525" marR="9525" marT="9525" marB="0" anchor="ctr"/>
                </a:tc>
              </a:tr>
            </a:tbl>
          </a:graphicData>
        </a:graphic>
      </p:graphicFrame>
    </p:spTree>
    <p:extLst>
      <p:ext uri="{BB962C8B-B14F-4D97-AF65-F5344CB8AC3E}">
        <p14:creationId xmlns:p14="http://schemas.microsoft.com/office/powerpoint/2010/main" val="37907328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p:cNvSpPr txBox="1">
            <a:spLocks noChangeArrowheads="1"/>
          </p:cNvSpPr>
          <p:nvPr/>
        </p:nvSpPr>
        <p:spPr bwMode="auto">
          <a:xfrm>
            <a:off x="1820091" y="266952"/>
            <a:ext cx="99188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COA1 </a:t>
            </a:r>
            <a:r>
              <a:rPr lang="en-US" altLang="es-CO" sz="2400" b="1" dirty="0" err="1" smtClean="0">
                <a:latin typeface="Arial Unicode MS" panose="020B0604020202020204" pitchFamily="34" charset="-128"/>
                <a:ea typeface="Arial Unicode MS" panose="020B0604020202020204" pitchFamily="34" charset="-128"/>
                <a:cs typeface="Arial Unicode MS" panose="020B0604020202020204" pitchFamily="34" charset="-128"/>
              </a:rPr>
              <a:t>Logframe</a:t>
            </a:r>
            <a:endPar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3" name="Table 2"/>
          <p:cNvGraphicFramePr>
            <a:graphicFrameLocks noGrp="1"/>
          </p:cNvGraphicFramePr>
          <p:nvPr>
            <p:extLst>
              <p:ext uri="{D42A27DB-BD31-4B8C-83A1-F6EECF244321}">
                <p14:modId xmlns:p14="http://schemas.microsoft.com/office/powerpoint/2010/main" val="1384978741"/>
              </p:ext>
            </p:extLst>
          </p:nvPr>
        </p:nvGraphicFramePr>
        <p:xfrm>
          <a:off x="945930" y="1254125"/>
          <a:ext cx="10168917" cy="4361767"/>
        </p:xfrm>
        <a:graphic>
          <a:graphicData uri="http://schemas.openxmlformats.org/drawingml/2006/table">
            <a:tbl>
              <a:tblPr>
                <a:tableStyleId>{5C22544A-7EE6-4342-B048-85BDC9FD1C3A}</a:tableStyleId>
              </a:tblPr>
              <a:tblGrid>
                <a:gridCol w="3389639"/>
                <a:gridCol w="3389639"/>
                <a:gridCol w="3389639"/>
              </a:tblGrid>
              <a:tr h="236119">
                <a:tc>
                  <a:txBody>
                    <a:bodyPr/>
                    <a:lstStyle/>
                    <a:p>
                      <a:pPr algn="ctr" fontAlgn="ctr"/>
                      <a:r>
                        <a:rPr lang="en-US" sz="1200" u="none" strike="noStrike" dirty="0">
                          <a:effectLst/>
                        </a:rPr>
                        <a:t>CLUSTERS OF ACTIVITIES</a:t>
                      </a:r>
                      <a:endParaRPr lang="en-US" sz="1200" b="1" i="0" u="none" strike="noStrike" dirty="0">
                        <a:solidFill>
                          <a:srgbClr val="000000"/>
                        </a:solidFill>
                        <a:effectLst/>
                        <a:latin typeface="Calibri" panose="020F0502020204030204" pitchFamily="34" charset="0"/>
                      </a:endParaRPr>
                    </a:p>
                  </a:txBody>
                  <a:tcPr marL="5622" marR="5622" marT="5622" marB="0" anchor="ctr"/>
                </a:tc>
                <a:tc>
                  <a:txBody>
                    <a:bodyPr/>
                    <a:lstStyle/>
                    <a:p>
                      <a:pPr algn="ctr" fontAlgn="ctr"/>
                      <a:r>
                        <a:rPr lang="en-US" sz="1200" u="none" strike="noStrike" dirty="0">
                          <a:effectLst/>
                        </a:rPr>
                        <a:t>ACTIVITIES </a:t>
                      </a:r>
                      <a:endParaRPr lang="en-US" sz="1200" b="1" i="0" u="none" strike="noStrike" dirty="0">
                        <a:solidFill>
                          <a:srgbClr val="000000"/>
                        </a:solidFill>
                        <a:effectLst/>
                        <a:latin typeface="Calibri" panose="020F0502020204030204" pitchFamily="34" charset="0"/>
                      </a:endParaRPr>
                    </a:p>
                  </a:txBody>
                  <a:tcPr marL="5622" marR="5622" marT="5622" marB="0" anchor="ctr"/>
                </a:tc>
                <a:tc>
                  <a:txBody>
                    <a:bodyPr/>
                    <a:lstStyle/>
                    <a:p>
                      <a:pPr algn="ctr" fontAlgn="ctr"/>
                      <a:r>
                        <a:rPr lang="en-US" sz="1200" u="none" strike="noStrike" dirty="0">
                          <a:effectLst/>
                        </a:rPr>
                        <a:t>Deliverables 2018</a:t>
                      </a:r>
                      <a:endParaRPr lang="en-US" sz="1200" b="1" i="0" u="none" strike="noStrike" dirty="0">
                        <a:solidFill>
                          <a:srgbClr val="000000"/>
                        </a:solidFill>
                        <a:effectLst/>
                        <a:latin typeface="Calibri" panose="020F0502020204030204" pitchFamily="34" charset="0"/>
                      </a:endParaRPr>
                    </a:p>
                  </a:txBody>
                  <a:tcPr marL="5622" marR="5622" marT="5622" marB="0" anchor="ctr"/>
                </a:tc>
              </a:tr>
              <a:tr h="1186217">
                <a:tc rowSpan="5">
                  <a:txBody>
                    <a:bodyPr/>
                    <a:lstStyle/>
                    <a:p>
                      <a:pPr algn="ctr" fontAlgn="ctr"/>
                      <a:r>
                        <a:rPr lang="en-US" sz="1600" b="1" u="none" strike="noStrike" dirty="0">
                          <a:effectLst/>
                        </a:rPr>
                        <a:t>Cluster 1: Policies, foresight and systems analysis</a:t>
                      </a:r>
                      <a:endParaRPr lang="en-US" sz="1600" b="1" i="0" u="none" strike="noStrike" dirty="0">
                        <a:solidFill>
                          <a:srgbClr val="000000"/>
                        </a:solidFill>
                        <a:effectLst/>
                        <a:latin typeface="Calibri" panose="020F0502020204030204" pitchFamily="34" charset="0"/>
                      </a:endParaRPr>
                    </a:p>
                  </a:txBody>
                  <a:tcPr marL="5622" marR="5622" marT="5622" marB="0" anchor="ctr"/>
                </a:tc>
                <a:tc>
                  <a:txBody>
                    <a:bodyPr/>
                    <a:lstStyle/>
                    <a:p>
                      <a:pPr algn="l" rtl="0" fontAlgn="ctr">
                        <a:buClr>
                          <a:srgbClr val="000000"/>
                        </a:buClr>
                        <a:buSzPts val="1600"/>
                        <a:buFont typeface="Arial" panose="020B0604020202020204" pitchFamily="34" charset="0"/>
                        <a:buChar char="•"/>
                      </a:pPr>
                      <a:r>
                        <a:rPr lang="en-US" sz="1050" u="none" strike="noStrike" dirty="0">
                          <a:effectLst/>
                        </a:rPr>
                        <a:t>Improved livestock system modelling and data capturing tools developed with partners</a:t>
                      </a:r>
                      <a:endParaRPr lang="en-US" sz="1050" b="0" i="0" u="none" strike="noStrike" dirty="0">
                        <a:solidFill>
                          <a:srgbClr val="000000"/>
                        </a:solidFill>
                        <a:effectLst/>
                        <a:latin typeface="Arial" panose="020B0604020202020204" pitchFamily="34" charset="0"/>
                      </a:endParaRPr>
                    </a:p>
                  </a:txBody>
                  <a:tcPr marL="134925" marR="5622" marT="5622" marB="0" anchor="ctr"/>
                </a:tc>
                <a:tc>
                  <a:txBody>
                    <a:bodyPr/>
                    <a:lstStyle/>
                    <a:p>
                      <a:pPr algn="l" fontAlgn="ctr"/>
                      <a:r>
                        <a:rPr lang="en-US" sz="1050" u="none" strike="noStrike" dirty="0">
                          <a:effectLst/>
                        </a:rPr>
                        <a:t>Key international partnership and joint strategy is developed to achieve improved global and national livestock modelling tools by 2020.</a:t>
                      </a:r>
                      <a:endParaRPr lang="en-US" sz="1050" b="0" i="0" u="none" strike="noStrike" dirty="0">
                        <a:solidFill>
                          <a:srgbClr val="000000"/>
                        </a:solidFill>
                        <a:effectLst/>
                        <a:latin typeface="Calibri" panose="020F0502020204030204" pitchFamily="34" charset="0"/>
                      </a:endParaRPr>
                    </a:p>
                  </a:txBody>
                  <a:tcPr marL="5622" marR="5622" marT="5622" marB="0" anchor="ctr"/>
                </a:tc>
              </a:tr>
              <a:tr h="877014">
                <a:tc vMerge="1">
                  <a:txBody>
                    <a:bodyPr/>
                    <a:lstStyle/>
                    <a:p>
                      <a:endParaRPr lang="en-US"/>
                    </a:p>
                  </a:txBody>
                  <a:tcPr/>
                </a:tc>
                <a:tc>
                  <a:txBody>
                    <a:bodyPr/>
                    <a:lstStyle/>
                    <a:p>
                      <a:pPr algn="l" rtl="0" fontAlgn="ctr">
                        <a:buClr>
                          <a:srgbClr val="000000"/>
                        </a:buClr>
                        <a:buSzPts val="1600"/>
                        <a:buFont typeface="Arial" panose="020B0604020202020204" pitchFamily="34" charset="0"/>
                        <a:buChar char="•"/>
                      </a:pPr>
                      <a:r>
                        <a:rPr lang="en-US" sz="1050" u="none" strike="noStrike" dirty="0">
                          <a:effectLst/>
                        </a:rPr>
                        <a:t>In target CRP countries, empirical estimates of the levels and structure of supply and demand for animal-source foods in the future, under potential alternative development and technology scenarios</a:t>
                      </a:r>
                      <a:endParaRPr lang="en-US" sz="1050" b="0" i="0" u="none" strike="noStrike" dirty="0">
                        <a:solidFill>
                          <a:srgbClr val="000000"/>
                        </a:solidFill>
                        <a:effectLst/>
                        <a:latin typeface="Arial" panose="020B0604020202020204" pitchFamily="34" charset="0"/>
                      </a:endParaRPr>
                    </a:p>
                  </a:txBody>
                  <a:tcPr marL="134925" marR="5622" marT="5622" marB="0" anchor="ctr"/>
                </a:tc>
                <a:tc>
                  <a:txBody>
                    <a:bodyPr/>
                    <a:lstStyle/>
                    <a:p>
                      <a:pPr algn="l" fontAlgn="ctr"/>
                      <a:r>
                        <a:rPr lang="en-US" sz="1050" u="none" strike="noStrike" dirty="0">
                          <a:effectLst/>
                        </a:rPr>
                        <a:t>Strategic analysis of ASF supply and demand to 2030 and 2050 in a set of target CRP countries in SSA and Asia (joint CRP effort conducted with PIM/IFPRI)</a:t>
                      </a:r>
                      <a:endParaRPr lang="en-US" sz="1050" b="0" i="0" u="none" strike="noStrike" dirty="0">
                        <a:solidFill>
                          <a:srgbClr val="000000"/>
                        </a:solidFill>
                        <a:effectLst/>
                        <a:latin typeface="Calibri" panose="020F0502020204030204" pitchFamily="34" charset="0"/>
                      </a:endParaRPr>
                    </a:p>
                  </a:txBody>
                  <a:tcPr marL="5622" marR="5622" marT="5622" marB="0" anchor="ctr"/>
                </a:tc>
              </a:tr>
              <a:tr h="635273">
                <a:tc vMerge="1">
                  <a:txBody>
                    <a:bodyPr/>
                    <a:lstStyle/>
                    <a:p>
                      <a:endParaRPr lang="en-US"/>
                    </a:p>
                  </a:txBody>
                  <a:tcPr/>
                </a:tc>
                <a:tc>
                  <a:txBody>
                    <a:bodyPr/>
                    <a:lstStyle/>
                    <a:p>
                      <a:pPr algn="l" rtl="0" fontAlgn="ctr">
                        <a:buClr>
                          <a:srgbClr val="000000"/>
                        </a:buClr>
                        <a:buSzPts val="1600"/>
                        <a:buFont typeface="Arial" panose="020B0604020202020204" pitchFamily="34" charset="0"/>
                        <a:buChar char="•"/>
                      </a:pPr>
                      <a:r>
                        <a:rPr lang="en-US" sz="1050" u="none" strike="noStrike" dirty="0">
                          <a:effectLst/>
                        </a:rPr>
                        <a:t>Impact assessment of these scenarios in terms of productivity, livelihoods, income, diet diversity, nutrient availability, equity, water use, and GHG emissions.</a:t>
                      </a:r>
                      <a:endParaRPr lang="en-US" sz="1050" b="0" i="0" u="none" strike="noStrike" dirty="0">
                        <a:solidFill>
                          <a:srgbClr val="000000"/>
                        </a:solidFill>
                        <a:effectLst/>
                        <a:latin typeface="Arial" panose="020B0604020202020204" pitchFamily="34" charset="0"/>
                      </a:endParaRPr>
                    </a:p>
                  </a:txBody>
                  <a:tcPr marL="134925" marR="5622" marT="5622" marB="0" anchor="ctr"/>
                </a:tc>
                <a:tc>
                  <a:txBody>
                    <a:bodyPr/>
                    <a:lstStyle/>
                    <a:p>
                      <a:pPr algn="ctr" fontAlgn="ctr"/>
                      <a:r>
                        <a:rPr lang="en-US" sz="1050" u="none" strike="noStrike" dirty="0">
                          <a:effectLst/>
                        </a:rPr>
                        <a:t>Same as above</a:t>
                      </a:r>
                      <a:endParaRPr lang="en-US" sz="1050" b="0" i="0" u="none" strike="noStrike" dirty="0">
                        <a:solidFill>
                          <a:srgbClr val="000000"/>
                        </a:solidFill>
                        <a:effectLst/>
                        <a:latin typeface="Calibri" panose="020F0502020204030204" pitchFamily="34" charset="0"/>
                      </a:endParaRPr>
                    </a:p>
                  </a:txBody>
                  <a:tcPr marL="5622" marR="5622" marT="5622" marB="0" anchor="ctr"/>
                </a:tc>
              </a:tr>
              <a:tr h="635273">
                <a:tc vMerge="1">
                  <a:txBody>
                    <a:bodyPr/>
                    <a:lstStyle/>
                    <a:p>
                      <a:endParaRPr lang="en-US"/>
                    </a:p>
                  </a:txBody>
                  <a:tcPr/>
                </a:tc>
                <a:tc rowSpan="2">
                  <a:txBody>
                    <a:bodyPr/>
                    <a:lstStyle/>
                    <a:p>
                      <a:pPr algn="ctr" rtl="0" fontAlgn="ctr">
                        <a:buClr>
                          <a:srgbClr val="000000"/>
                        </a:buClr>
                        <a:buSzPts val="1600"/>
                        <a:buFont typeface="Arial" panose="020B0604020202020204" pitchFamily="34" charset="0"/>
                        <a:buChar char="•"/>
                      </a:pPr>
                      <a:r>
                        <a:rPr lang="en-US" sz="1050" u="none" strike="noStrike" dirty="0">
                          <a:effectLst/>
                        </a:rPr>
                        <a:t>Guidance on livestock policy, technology and investment priorities and strategies for the  CRP and the CGIAR</a:t>
                      </a:r>
                      <a:endParaRPr lang="en-US" sz="1050" b="0" i="0" u="none" strike="noStrike" dirty="0">
                        <a:solidFill>
                          <a:srgbClr val="000000"/>
                        </a:solidFill>
                        <a:effectLst/>
                        <a:latin typeface="Arial" panose="020B0604020202020204" pitchFamily="34" charset="0"/>
                      </a:endParaRPr>
                    </a:p>
                  </a:txBody>
                  <a:tcPr marL="5622" marR="5622" marT="5622" marB="0" anchor="ctr"/>
                </a:tc>
                <a:tc>
                  <a:txBody>
                    <a:bodyPr/>
                    <a:lstStyle/>
                    <a:p>
                      <a:pPr algn="ctr" fontAlgn="ctr"/>
                      <a:r>
                        <a:rPr lang="en-US" sz="1050" u="none" strike="noStrike" dirty="0">
                          <a:effectLst/>
                        </a:rPr>
                        <a:t>Comprehensive trade-off models between competing uses for crop residue biomass developed and simplified for wider use for Conservation Agriculture-livestock systems (linked with CRP Wheat)</a:t>
                      </a:r>
                      <a:endParaRPr lang="en-US" sz="1050" b="0" i="0" u="none" strike="noStrike" dirty="0">
                        <a:solidFill>
                          <a:srgbClr val="000000"/>
                        </a:solidFill>
                        <a:effectLst/>
                        <a:latin typeface="Calibri" panose="020F0502020204030204" pitchFamily="34" charset="0"/>
                      </a:endParaRPr>
                    </a:p>
                  </a:txBody>
                  <a:tcPr marL="5622" marR="5622" marT="5622" marB="0" anchor="ctr"/>
                </a:tc>
              </a:tr>
              <a:tr h="781442">
                <a:tc vMerge="1">
                  <a:txBody>
                    <a:bodyPr/>
                    <a:lstStyle/>
                    <a:p>
                      <a:endParaRPr lang="en-US"/>
                    </a:p>
                  </a:txBody>
                  <a:tcPr/>
                </a:tc>
                <a:tc vMerge="1">
                  <a:txBody>
                    <a:bodyPr/>
                    <a:lstStyle/>
                    <a:p>
                      <a:endParaRPr lang="en-US"/>
                    </a:p>
                  </a:txBody>
                  <a:tcPr/>
                </a:tc>
                <a:tc>
                  <a:txBody>
                    <a:bodyPr/>
                    <a:lstStyle/>
                    <a:p>
                      <a:pPr algn="ctr" fontAlgn="ctr"/>
                      <a:r>
                        <a:rPr lang="en-US" sz="1050" u="none" strike="noStrike" dirty="0">
                          <a:effectLst/>
                        </a:rPr>
                        <a:t>Livestock Master Plans (LMP) and/or Livestock Sector Analyses, in and Rwanda (MARD and FAO), and Uzbekistan (</a:t>
                      </a:r>
                      <a:r>
                        <a:rPr lang="en-US" sz="1050" u="none" strike="noStrike" dirty="0" err="1">
                          <a:effectLst/>
                        </a:rPr>
                        <a:t>MoA</a:t>
                      </a:r>
                      <a:r>
                        <a:rPr lang="en-US" sz="1050" u="none" strike="noStrike" dirty="0">
                          <a:effectLst/>
                        </a:rPr>
                        <a:t>)</a:t>
                      </a:r>
                      <a:endParaRPr lang="en-US" sz="1050" b="0" i="0" u="none" strike="noStrike" dirty="0">
                        <a:solidFill>
                          <a:srgbClr val="000000"/>
                        </a:solidFill>
                        <a:effectLst/>
                        <a:latin typeface="Calibri" panose="020F0502020204030204" pitchFamily="34" charset="0"/>
                      </a:endParaRPr>
                    </a:p>
                  </a:txBody>
                  <a:tcPr marL="5622" marR="5622" marT="5622" marB="0" anchor="ctr"/>
                </a:tc>
              </a:tr>
            </a:tbl>
          </a:graphicData>
        </a:graphic>
      </p:graphicFrame>
    </p:spTree>
    <p:extLst>
      <p:ext uri="{BB962C8B-B14F-4D97-AF65-F5344CB8AC3E}">
        <p14:creationId xmlns:p14="http://schemas.microsoft.com/office/powerpoint/2010/main" val="34652299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p:cNvSpPr txBox="1">
            <a:spLocks noChangeArrowheads="1"/>
          </p:cNvSpPr>
          <p:nvPr/>
        </p:nvSpPr>
        <p:spPr bwMode="auto">
          <a:xfrm>
            <a:off x="1820091" y="266952"/>
            <a:ext cx="99188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COA2 </a:t>
            </a:r>
            <a:r>
              <a:rPr lang="en-US" altLang="es-CO" sz="2400" b="1" dirty="0" err="1" smtClean="0">
                <a:latin typeface="Arial Unicode MS" panose="020B0604020202020204" pitchFamily="34" charset="-128"/>
                <a:ea typeface="Arial Unicode MS" panose="020B0604020202020204" pitchFamily="34" charset="-128"/>
                <a:cs typeface="Arial Unicode MS" panose="020B0604020202020204" pitchFamily="34" charset="-128"/>
              </a:rPr>
              <a:t>Logframe</a:t>
            </a:r>
            <a:endPar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3" name="Table 2"/>
          <p:cNvGraphicFramePr>
            <a:graphicFrameLocks noGrp="1"/>
          </p:cNvGraphicFramePr>
          <p:nvPr>
            <p:extLst>
              <p:ext uri="{D42A27DB-BD31-4B8C-83A1-F6EECF244321}">
                <p14:modId xmlns:p14="http://schemas.microsoft.com/office/powerpoint/2010/main" val="2485227157"/>
              </p:ext>
            </p:extLst>
          </p:nvPr>
        </p:nvGraphicFramePr>
        <p:xfrm>
          <a:off x="1682750" y="1254125"/>
          <a:ext cx="8827941" cy="4512112"/>
        </p:xfrm>
        <a:graphic>
          <a:graphicData uri="http://schemas.openxmlformats.org/drawingml/2006/table">
            <a:tbl>
              <a:tblPr>
                <a:tableStyleId>{5C22544A-7EE6-4342-B048-85BDC9FD1C3A}</a:tableStyleId>
              </a:tblPr>
              <a:tblGrid>
                <a:gridCol w="2942647"/>
                <a:gridCol w="2942647"/>
                <a:gridCol w="2942647"/>
              </a:tblGrid>
              <a:tr h="103839">
                <a:tc>
                  <a:txBody>
                    <a:bodyPr/>
                    <a:lstStyle/>
                    <a:p>
                      <a:pPr algn="ctr" fontAlgn="ctr"/>
                      <a:r>
                        <a:rPr lang="en-US" sz="600" u="none" strike="noStrike" dirty="0">
                          <a:effectLst/>
                        </a:rPr>
                        <a:t>CLUSTERS OF ACTIVITIES</a:t>
                      </a:r>
                      <a:endParaRPr lang="en-US" sz="600" b="1" i="0" u="none" strike="noStrike" dirty="0">
                        <a:solidFill>
                          <a:srgbClr val="000000"/>
                        </a:solidFill>
                        <a:effectLst/>
                        <a:latin typeface="Calibri" panose="020F0502020204030204" pitchFamily="34" charset="0"/>
                      </a:endParaRPr>
                    </a:p>
                  </a:txBody>
                  <a:tcPr marL="4945" marR="4945" marT="4945" marB="0" anchor="ctr"/>
                </a:tc>
                <a:tc>
                  <a:txBody>
                    <a:bodyPr/>
                    <a:lstStyle/>
                    <a:p>
                      <a:pPr algn="ctr" fontAlgn="ctr"/>
                      <a:r>
                        <a:rPr lang="en-US" sz="600" u="none" strike="noStrike">
                          <a:effectLst/>
                        </a:rPr>
                        <a:t>ACTIVITIES </a:t>
                      </a:r>
                      <a:endParaRPr lang="en-US" sz="600" b="1" i="0" u="none" strike="noStrike">
                        <a:solidFill>
                          <a:srgbClr val="000000"/>
                        </a:solidFill>
                        <a:effectLst/>
                        <a:latin typeface="Calibri" panose="020F0502020204030204" pitchFamily="34" charset="0"/>
                      </a:endParaRPr>
                    </a:p>
                  </a:txBody>
                  <a:tcPr marL="4945" marR="4945" marT="4945" marB="0" anchor="ctr"/>
                </a:tc>
                <a:tc>
                  <a:txBody>
                    <a:bodyPr/>
                    <a:lstStyle/>
                    <a:p>
                      <a:pPr algn="ctr" fontAlgn="ctr"/>
                      <a:r>
                        <a:rPr lang="en-US" sz="600" u="none" strike="noStrike">
                          <a:effectLst/>
                        </a:rPr>
                        <a:t>Deliverables 2018</a:t>
                      </a:r>
                      <a:endParaRPr lang="en-US" sz="600" b="1" i="0" u="none" strike="noStrike">
                        <a:solidFill>
                          <a:srgbClr val="000000"/>
                        </a:solidFill>
                        <a:effectLst/>
                        <a:latin typeface="Calibri" panose="020F0502020204030204" pitchFamily="34" charset="0"/>
                      </a:endParaRPr>
                    </a:p>
                  </a:txBody>
                  <a:tcPr marL="4945" marR="4945" marT="4945" marB="0" anchor="ctr"/>
                </a:tc>
              </a:tr>
              <a:tr h="608198">
                <a:tc rowSpan="7">
                  <a:txBody>
                    <a:bodyPr/>
                    <a:lstStyle/>
                    <a:p>
                      <a:pPr algn="ctr" fontAlgn="ctr"/>
                      <a:r>
                        <a:rPr lang="en-US" sz="1600" b="1" u="none" strike="noStrike" dirty="0">
                          <a:effectLst/>
                        </a:rPr>
                        <a:t>Cluster 2: Gender and social equity</a:t>
                      </a:r>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4945" marR="4945" marT="4945" marB="0" anchor="ctr"/>
                </a:tc>
                <a:tc rowSpan="4">
                  <a:txBody>
                    <a:bodyPr/>
                    <a:lstStyle/>
                    <a:p>
                      <a:pPr algn="ctr" rtl="0" fontAlgn="ctr">
                        <a:buClr>
                          <a:srgbClr val="000000"/>
                        </a:buClr>
                        <a:buSzPts val="1600"/>
                        <a:buFont typeface="Arial" panose="020B0604020202020204" pitchFamily="34" charset="0"/>
                        <a:buChar char="•"/>
                      </a:pPr>
                      <a:r>
                        <a:rPr lang="en-US" sz="1100" u="none" strike="noStrike" dirty="0">
                          <a:effectLst/>
                        </a:rPr>
                        <a:t>Packages of gender-responsive institutional and technical innovations that are known to enhance productivity and equity. </a:t>
                      </a:r>
                      <a:endParaRPr lang="en-US" sz="1100" b="0" i="0" u="none" strike="noStrike" dirty="0">
                        <a:solidFill>
                          <a:srgbClr val="000000"/>
                        </a:solidFill>
                        <a:effectLst/>
                        <a:latin typeface="Arial" panose="020B0604020202020204" pitchFamily="34" charset="0"/>
                      </a:endParaRPr>
                    </a:p>
                  </a:txBody>
                  <a:tcPr marL="4945" marR="4945" marT="4945" marB="0" anchor="ctr"/>
                </a:tc>
                <a:tc>
                  <a:txBody>
                    <a:bodyPr/>
                    <a:lstStyle/>
                    <a:p>
                      <a:pPr algn="l" fontAlgn="ctr"/>
                      <a:r>
                        <a:rPr lang="en-US" sz="1100" u="none" strike="noStrike">
                          <a:effectLst/>
                        </a:rPr>
                        <a:t>Benchmark publication on gender and livestock to identify frontiers in research and development</a:t>
                      </a:r>
                      <a:endParaRPr lang="en-US" sz="1100" b="0" i="0" u="none" strike="noStrike">
                        <a:solidFill>
                          <a:srgbClr val="000000"/>
                        </a:solidFill>
                        <a:effectLst/>
                        <a:latin typeface="Calibri" panose="020F0502020204030204" pitchFamily="34" charset="0"/>
                      </a:endParaRPr>
                    </a:p>
                  </a:txBody>
                  <a:tcPr marL="118673" marR="4945" marT="4945" marB="0" anchor="ctr"/>
                </a:tc>
              </a:tr>
              <a:tr h="608198">
                <a:tc vMerge="1">
                  <a:txBody>
                    <a:bodyPr/>
                    <a:lstStyle/>
                    <a:p>
                      <a:endParaRPr lang="en-US"/>
                    </a:p>
                  </a:txBody>
                  <a:tcPr/>
                </a:tc>
                <a:tc vMerge="1">
                  <a:txBody>
                    <a:bodyPr/>
                    <a:lstStyle/>
                    <a:p>
                      <a:endParaRPr lang="en-US"/>
                    </a:p>
                  </a:txBody>
                  <a:tcPr/>
                </a:tc>
                <a:tc>
                  <a:txBody>
                    <a:bodyPr/>
                    <a:lstStyle/>
                    <a:p>
                      <a:pPr algn="l" fontAlgn="ctr"/>
                      <a:r>
                        <a:rPr lang="en-US" sz="1100" u="none" strike="noStrike">
                          <a:effectLst/>
                        </a:rPr>
                        <a:t>Paper on linkages between gender empowerment and nutrition </a:t>
                      </a:r>
                      <a:endParaRPr lang="en-US" sz="1100" b="0" i="0" u="none" strike="noStrike">
                        <a:solidFill>
                          <a:srgbClr val="000000"/>
                        </a:solidFill>
                        <a:effectLst/>
                        <a:latin typeface="Calibri" panose="020F0502020204030204" pitchFamily="34" charset="0"/>
                      </a:endParaRPr>
                    </a:p>
                  </a:txBody>
                  <a:tcPr marL="118673" marR="4945" marT="4945" marB="0" anchor="ctr"/>
                </a:tc>
              </a:tr>
              <a:tr h="608198">
                <a:tc vMerge="1">
                  <a:txBody>
                    <a:bodyPr/>
                    <a:lstStyle/>
                    <a:p>
                      <a:endParaRPr lang="en-US"/>
                    </a:p>
                  </a:txBody>
                  <a:tcPr/>
                </a:tc>
                <a:tc vMerge="1">
                  <a:txBody>
                    <a:bodyPr/>
                    <a:lstStyle/>
                    <a:p>
                      <a:endParaRPr lang="en-US"/>
                    </a:p>
                  </a:txBody>
                  <a:tcPr/>
                </a:tc>
                <a:tc>
                  <a:txBody>
                    <a:bodyPr/>
                    <a:lstStyle/>
                    <a:p>
                      <a:pPr algn="l" fontAlgn="ctr"/>
                      <a:r>
                        <a:rPr lang="en-US" sz="1100" u="none" strike="noStrike" dirty="0">
                          <a:effectLst/>
                        </a:rPr>
                        <a:t>Publication on gender and empowerment as related to species and business</a:t>
                      </a:r>
                      <a:endParaRPr lang="en-US" sz="1100" b="0" i="0" u="none" strike="noStrike" dirty="0">
                        <a:solidFill>
                          <a:srgbClr val="000000"/>
                        </a:solidFill>
                        <a:effectLst/>
                        <a:latin typeface="Calibri" panose="020F0502020204030204" pitchFamily="34" charset="0"/>
                      </a:endParaRPr>
                    </a:p>
                  </a:txBody>
                  <a:tcPr marL="118673" marR="4945" marT="4945" marB="0" anchor="ctr"/>
                </a:tc>
              </a:tr>
              <a:tr h="608198">
                <a:tc vMerge="1">
                  <a:txBody>
                    <a:bodyPr/>
                    <a:lstStyle/>
                    <a:p>
                      <a:endParaRPr lang="en-US"/>
                    </a:p>
                  </a:txBody>
                  <a:tcPr/>
                </a:tc>
                <a:tc vMerge="1">
                  <a:txBody>
                    <a:bodyPr/>
                    <a:lstStyle/>
                    <a:p>
                      <a:endParaRPr lang="en-US"/>
                    </a:p>
                  </a:txBody>
                  <a:tcPr/>
                </a:tc>
                <a:tc>
                  <a:txBody>
                    <a:bodyPr/>
                    <a:lstStyle/>
                    <a:p>
                      <a:pPr algn="l" fontAlgn="ctr"/>
                      <a:r>
                        <a:rPr lang="en-US" sz="1100" u="none" strike="noStrike" dirty="0">
                          <a:effectLst/>
                        </a:rPr>
                        <a:t>Paper on understanding the level of women’s engagement in agricultural innovation process</a:t>
                      </a:r>
                      <a:endParaRPr lang="en-US" sz="1100" b="0" i="0" u="none" strike="noStrike" dirty="0">
                        <a:solidFill>
                          <a:srgbClr val="000000"/>
                        </a:solidFill>
                        <a:effectLst/>
                        <a:latin typeface="Calibri" panose="020F0502020204030204" pitchFamily="34" charset="0"/>
                      </a:endParaRPr>
                    </a:p>
                  </a:txBody>
                  <a:tcPr marL="118673" marR="4945" marT="4945" marB="0" anchor="ctr"/>
                </a:tc>
              </a:tr>
              <a:tr h="608198">
                <a:tc vMerge="1">
                  <a:txBody>
                    <a:bodyPr/>
                    <a:lstStyle/>
                    <a:p>
                      <a:endParaRPr lang="en-US"/>
                    </a:p>
                  </a:txBody>
                  <a:tcPr/>
                </a:tc>
                <a:tc rowSpan="2">
                  <a:txBody>
                    <a:bodyPr/>
                    <a:lstStyle/>
                    <a:p>
                      <a:pPr algn="ctr" rtl="0" fontAlgn="ctr">
                        <a:buClr>
                          <a:srgbClr val="000000"/>
                        </a:buClr>
                        <a:buSzPts val="1600"/>
                        <a:buFont typeface="Arial" panose="020B0604020202020204" pitchFamily="34" charset="0"/>
                        <a:buChar char="•"/>
                      </a:pPr>
                      <a:r>
                        <a:rPr lang="en-US" sz="1100" u="none" strike="noStrike">
                          <a:effectLst/>
                        </a:rPr>
                        <a:t>Gender-transformative approaches developed to address the root causes of gender discrimination, and their effectiveness assessed, and entry points developed within policies, such as the Livestock Master Plans developed under Cluster 1. </a:t>
                      </a:r>
                      <a:endParaRPr lang="en-US" sz="1100" b="0" i="0" u="none" strike="noStrike">
                        <a:solidFill>
                          <a:srgbClr val="000000"/>
                        </a:solidFill>
                        <a:effectLst/>
                        <a:latin typeface="Arial" panose="020B0604020202020204" pitchFamily="34" charset="0"/>
                      </a:endParaRPr>
                    </a:p>
                  </a:txBody>
                  <a:tcPr marL="4945" marR="4945" marT="4945" marB="0" anchor="ctr"/>
                </a:tc>
                <a:tc>
                  <a:txBody>
                    <a:bodyPr/>
                    <a:lstStyle/>
                    <a:p>
                      <a:pPr algn="l" fontAlgn="ctr"/>
                      <a:r>
                        <a:rPr lang="en-US" sz="1100" u="none" strike="noStrike" dirty="0">
                          <a:effectLst/>
                        </a:rPr>
                        <a:t>Research initiated on livestock as a core business for women for empowerment, and the implications</a:t>
                      </a:r>
                      <a:endParaRPr lang="en-US" sz="1100" b="0" i="0" u="none" strike="noStrike" dirty="0">
                        <a:solidFill>
                          <a:srgbClr val="000000"/>
                        </a:solidFill>
                        <a:effectLst/>
                        <a:latin typeface="Calibri" panose="020F0502020204030204" pitchFamily="34" charset="0"/>
                      </a:endParaRPr>
                    </a:p>
                  </a:txBody>
                  <a:tcPr marL="118673" marR="4945" marT="4945" marB="0" anchor="ctr"/>
                </a:tc>
              </a:tr>
              <a:tr h="524138">
                <a:tc vMerge="1">
                  <a:txBody>
                    <a:bodyPr/>
                    <a:lstStyle/>
                    <a:p>
                      <a:endParaRPr lang="en-US"/>
                    </a:p>
                  </a:txBody>
                  <a:tcPr/>
                </a:tc>
                <a:tc vMerge="1">
                  <a:txBody>
                    <a:bodyPr/>
                    <a:lstStyle/>
                    <a:p>
                      <a:endParaRPr lang="en-US"/>
                    </a:p>
                  </a:txBody>
                  <a:tcPr/>
                </a:tc>
                <a:tc>
                  <a:txBody>
                    <a:bodyPr/>
                    <a:lstStyle/>
                    <a:p>
                      <a:pPr algn="l" fontAlgn="ctr"/>
                      <a:r>
                        <a:rPr lang="en-US" sz="1100" u="none" strike="noStrike" dirty="0">
                          <a:effectLst/>
                        </a:rPr>
                        <a:t>At national level work initiated on integrating gender in the livestock </a:t>
                      </a:r>
                      <a:r>
                        <a:rPr lang="en-US" sz="1100" u="none" strike="noStrike" dirty="0" err="1">
                          <a:effectLst/>
                        </a:rPr>
                        <a:t>MasterPlan</a:t>
                      </a:r>
                      <a:r>
                        <a:rPr lang="en-US" sz="1100" u="none" strike="noStrike" dirty="0">
                          <a:effectLst/>
                        </a:rPr>
                        <a:t> and development of tools</a:t>
                      </a:r>
                      <a:endParaRPr lang="en-US" sz="1100" b="0" i="0" u="none" strike="noStrike" dirty="0">
                        <a:solidFill>
                          <a:srgbClr val="000000"/>
                        </a:solidFill>
                        <a:effectLst/>
                        <a:latin typeface="Calibri" panose="020F0502020204030204" pitchFamily="34" charset="0"/>
                      </a:endParaRPr>
                    </a:p>
                  </a:txBody>
                  <a:tcPr marL="118673" marR="4945" marT="4945" marB="0" anchor="ctr"/>
                </a:tc>
              </a:tr>
              <a:tr h="682369">
                <a:tc vMerge="1">
                  <a:txBody>
                    <a:bodyPr/>
                    <a:lstStyle/>
                    <a:p>
                      <a:endParaRPr lang="en-US"/>
                    </a:p>
                  </a:txBody>
                  <a:tcPr/>
                </a:tc>
                <a:tc>
                  <a:txBody>
                    <a:bodyPr/>
                    <a:lstStyle/>
                    <a:p>
                      <a:pPr algn="l" rtl="0" fontAlgn="ctr">
                        <a:buClr>
                          <a:srgbClr val="000000"/>
                        </a:buClr>
                        <a:buSzPts val="1600"/>
                        <a:buFont typeface="Arial" panose="020B0604020202020204" pitchFamily="34" charset="0"/>
                        <a:buChar char="•"/>
                      </a:pPr>
                      <a:r>
                        <a:rPr lang="en-US" sz="1100" u="none" strike="noStrike">
                          <a:effectLst/>
                        </a:rPr>
                        <a:t>Gender-sensitive indicators and methodologies developed for assessing progress on gender strategic change (e.g. transformation of gender norms or empowerment).</a:t>
                      </a:r>
                      <a:endParaRPr lang="en-US" sz="1100" b="0" i="0" u="none" strike="noStrike">
                        <a:solidFill>
                          <a:srgbClr val="000000"/>
                        </a:solidFill>
                        <a:effectLst/>
                        <a:latin typeface="Arial" panose="020B0604020202020204" pitchFamily="34" charset="0"/>
                      </a:endParaRPr>
                    </a:p>
                  </a:txBody>
                  <a:tcPr marL="118673" marR="4945" marT="4945" marB="0" anchor="ctr"/>
                </a:tc>
                <a:tc>
                  <a:txBody>
                    <a:bodyPr/>
                    <a:lstStyle/>
                    <a:p>
                      <a:pPr algn="l" fontAlgn="ctr"/>
                      <a:r>
                        <a:rPr lang="en-US" sz="1100" u="none" strike="noStrike" dirty="0">
                          <a:effectLst/>
                        </a:rPr>
                        <a:t>Development of gender entry points (packages)  for the 4 priority countries and identification of investable options for women in livestock development through country assessments</a:t>
                      </a:r>
                      <a:endParaRPr lang="en-US" sz="1100" b="0" i="0" u="none" strike="noStrike" dirty="0">
                        <a:solidFill>
                          <a:srgbClr val="000000"/>
                        </a:solidFill>
                        <a:effectLst/>
                        <a:latin typeface="Calibri" panose="020F0502020204030204" pitchFamily="34" charset="0"/>
                      </a:endParaRPr>
                    </a:p>
                  </a:txBody>
                  <a:tcPr marL="118673" marR="4945" marT="4945" marB="0" anchor="ctr"/>
                </a:tc>
              </a:tr>
            </a:tbl>
          </a:graphicData>
        </a:graphic>
      </p:graphicFrame>
    </p:spTree>
    <p:extLst>
      <p:ext uri="{BB962C8B-B14F-4D97-AF65-F5344CB8AC3E}">
        <p14:creationId xmlns:p14="http://schemas.microsoft.com/office/powerpoint/2010/main" val="1651156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8"/>
          <p:cNvSpPr txBox="1">
            <a:spLocks noChangeArrowheads="1"/>
          </p:cNvSpPr>
          <p:nvPr/>
        </p:nvSpPr>
        <p:spPr bwMode="auto">
          <a:xfrm>
            <a:off x="1820091" y="266952"/>
            <a:ext cx="99188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COA3 </a:t>
            </a:r>
            <a:r>
              <a:rPr lang="en-US" altLang="es-CO" sz="2400" b="1" dirty="0" err="1" smtClean="0">
                <a:latin typeface="Arial Unicode MS" panose="020B0604020202020204" pitchFamily="34" charset="-128"/>
                <a:ea typeface="Arial Unicode MS" panose="020B0604020202020204" pitchFamily="34" charset="-128"/>
                <a:cs typeface="Arial Unicode MS" panose="020B0604020202020204" pitchFamily="34" charset="-128"/>
              </a:rPr>
              <a:t>Logframe</a:t>
            </a:r>
            <a:endPar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2423948514"/>
              </p:ext>
            </p:extLst>
          </p:nvPr>
        </p:nvGraphicFramePr>
        <p:xfrm>
          <a:off x="838200" y="1989138"/>
          <a:ext cx="10515600" cy="2880207"/>
        </p:xfrm>
        <a:graphic>
          <a:graphicData uri="http://schemas.openxmlformats.org/drawingml/2006/table">
            <a:tbl>
              <a:tblPr>
                <a:tableStyleId>{5C22544A-7EE6-4342-B048-85BDC9FD1C3A}</a:tableStyleId>
              </a:tblPr>
              <a:tblGrid>
                <a:gridCol w="3505200"/>
                <a:gridCol w="3505200"/>
                <a:gridCol w="3505200"/>
              </a:tblGrid>
              <a:tr h="1030749">
                <a:tc rowSpan="3">
                  <a:txBody>
                    <a:bodyPr/>
                    <a:lstStyle/>
                    <a:p>
                      <a:pPr algn="ctr" fontAlgn="ctr"/>
                      <a:r>
                        <a:rPr lang="en-US" sz="1600" b="1" u="none" strike="noStrike" dirty="0">
                          <a:effectLst/>
                        </a:rPr>
                        <a:t>Cluster 3: Food and nutrition security through livestock</a:t>
                      </a:r>
                      <a:endParaRPr lang="en-US" sz="1600" b="1" i="0" u="none" strike="noStrike" dirty="0">
                        <a:solidFill>
                          <a:srgbClr val="000000"/>
                        </a:solidFill>
                        <a:effectLst/>
                        <a:latin typeface="Calibri" panose="020F0502020204030204" pitchFamily="34" charset="0"/>
                      </a:endParaRPr>
                    </a:p>
                  </a:txBody>
                  <a:tcPr marL="5890" marR="5890" marT="5890" marB="0" anchor="ctr"/>
                </a:tc>
                <a:tc rowSpan="2">
                  <a:txBody>
                    <a:bodyPr/>
                    <a:lstStyle/>
                    <a:p>
                      <a:pPr algn="ctr" rtl="0" fontAlgn="ctr">
                        <a:buClr>
                          <a:srgbClr val="000000"/>
                        </a:buClr>
                        <a:buSzPts val="1600"/>
                        <a:buFont typeface="Arial" panose="020B0604020202020204" pitchFamily="34" charset="0"/>
                        <a:buChar char="•"/>
                      </a:pPr>
                      <a:r>
                        <a:rPr lang="en-US" sz="1100" u="none" strike="noStrike">
                          <a:effectLst/>
                        </a:rPr>
                        <a:t>Increased understanding of the impact pathways from production of, and access to, animal-source foods, to improved nutrition in rural households (with clusters 2 and 4), with particular focus in own-consumption, income expenditure and women empowerment.</a:t>
                      </a:r>
                      <a:endParaRPr lang="en-US" sz="1100" b="0" i="0" u="none" strike="noStrike">
                        <a:solidFill>
                          <a:srgbClr val="000000"/>
                        </a:solidFill>
                        <a:effectLst/>
                        <a:latin typeface="Arial" panose="020B0604020202020204" pitchFamily="34" charset="0"/>
                      </a:endParaRPr>
                    </a:p>
                  </a:txBody>
                  <a:tcPr marL="5890" marR="5890" marT="5890" marB="0" anchor="ctr"/>
                </a:tc>
                <a:tc>
                  <a:txBody>
                    <a:bodyPr/>
                    <a:lstStyle/>
                    <a:p>
                      <a:pPr algn="l" fontAlgn="ctr"/>
                      <a:r>
                        <a:rPr lang="en-US" sz="1100" u="none" strike="noStrike">
                          <a:effectLst/>
                        </a:rPr>
                        <a:t>1 paper on ‘Gaps in macronutrient intake and prevalence of undernutrition among men, women, and children in Uganda, with a focus on livestock keeping households’</a:t>
                      </a:r>
                      <a:endParaRPr lang="en-US" sz="1100" b="0" i="0" u="none" strike="noStrike">
                        <a:solidFill>
                          <a:srgbClr val="000000"/>
                        </a:solidFill>
                        <a:effectLst/>
                        <a:latin typeface="Calibri" panose="020F0502020204030204" pitchFamily="34" charset="0"/>
                      </a:endParaRPr>
                    </a:p>
                  </a:txBody>
                  <a:tcPr marL="5890" marR="5890" marT="5890" marB="0" anchor="ctr"/>
                </a:tc>
              </a:tr>
              <a:tr h="1030749">
                <a:tc vMerge="1">
                  <a:txBody>
                    <a:bodyPr/>
                    <a:lstStyle/>
                    <a:p>
                      <a:endParaRPr lang="en-US"/>
                    </a:p>
                  </a:txBody>
                  <a:tcPr/>
                </a:tc>
                <a:tc vMerge="1">
                  <a:txBody>
                    <a:bodyPr/>
                    <a:lstStyle/>
                    <a:p>
                      <a:endParaRPr lang="en-US"/>
                    </a:p>
                  </a:txBody>
                  <a:tcPr/>
                </a:tc>
                <a:tc>
                  <a:txBody>
                    <a:bodyPr/>
                    <a:lstStyle/>
                    <a:p>
                      <a:pPr algn="l" fontAlgn="ctr"/>
                      <a:r>
                        <a:rPr lang="en-US" sz="1100" u="none" strike="noStrike" dirty="0">
                          <a:effectLst/>
                        </a:rPr>
                        <a:t>1 paper based on the SBCC qualitative work in Kenya and Tanzania</a:t>
                      </a:r>
                      <a:endParaRPr lang="en-US" sz="1100" b="0" i="0" u="none" strike="noStrike" dirty="0">
                        <a:solidFill>
                          <a:srgbClr val="000000"/>
                        </a:solidFill>
                        <a:effectLst/>
                        <a:latin typeface="Calibri" panose="020F0502020204030204" pitchFamily="34" charset="0"/>
                      </a:endParaRPr>
                    </a:p>
                  </a:txBody>
                  <a:tcPr marL="5890" marR="5890" marT="5890" marB="0" anchor="ctr"/>
                </a:tc>
              </a:tr>
              <a:tr h="818709">
                <a:tc vMerge="1">
                  <a:txBody>
                    <a:bodyPr/>
                    <a:lstStyle/>
                    <a:p>
                      <a:endParaRPr lang="en-US"/>
                    </a:p>
                  </a:txBody>
                  <a:tcPr/>
                </a:tc>
                <a:tc>
                  <a:txBody>
                    <a:bodyPr/>
                    <a:lstStyle/>
                    <a:p>
                      <a:pPr algn="l" rtl="0" fontAlgn="ctr">
                        <a:buClr>
                          <a:srgbClr val="000000"/>
                        </a:buClr>
                        <a:buSzPts val="1600"/>
                        <a:buFont typeface="Arial" panose="020B0604020202020204" pitchFamily="34" charset="0"/>
                        <a:buChar char="•"/>
                      </a:pPr>
                      <a:r>
                        <a:rPr lang="en-US" sz="1100" u="none" strike="noStrike">
                          <a:effectLst/>
                        </a:rPr>
                        <a:t>Innovative evidence-based approaches for cost-effective nutrition-sensitive interventions that can improve availability, affordability, access and utilisation of animal-source</a:t>
                      </a:r>
                      <a:endParaRPr lang="en-US" sz="1100" b="0" i="0" u="none" strike="noStrike">
                        <a:solidFill>
                          <a:srgbClr val="000000"/>
                        </a:solidFill>
                        <a:effectLst/>
                        <a:latin typeface="Arial" panose="020B0604020202020204" pitchFamily="34" charset="0"/>
                      </a:endParaRPr>
                    </a:p>
                  </a:txBody>
                  <a:tcPr marL="141360" marR="5890" marT="5890" marB="0" anchor="ctr"/>
                </a:tc>
                <a:tc>
                  <a:txBody>
                    <a:bodyPr/>
                    <a:lstStyle/>
                    <a:p>
                      <a:pPr algn="l" fontAlgn="ctr"/>
                      <a:r>
                        <a:rPr lang="en-US" sz="1100" u="none" strike="noStrike" dirty="0">
                          <a:effectLst/>
                        </a:rPr>
                        <a:t>1 paper on ‘Looking beyond income: the impact of dairy hubs on human nutrition in Tanzania’</a:t>
                      </a:r>
                      <a:endParaRPr lang="en-US" sz="1100" b="0" i="0" u="none" strike="noStrike" dirty="0">
                        <a:solidFill>
                          <a:srgbClr val="000000"/>
                        </a:solidFill>
                        <a:effectLst/>
                        <a:latin typeface="Calibri" panose="020F0502020204030204" pitchFamily="34" charset="0"/>
                      </a:endParaRPr>
                    </a:p>
                  </a:txBody>
                  <a:tcPr marL="5890" marR="5890" marT="5890" marB="0" anchor="ctr"/>
                </a:tc>
              </a:tr>
            </a:tbl>
          </a:graphicData>
        </a:graphic>
      </p:graphicFrame>
    </p:spTree>
    <p:extLst>
      <p:ext uri="{BB962C8B-B14F-4D97-AF65-F5344CB8AC3E}">
        <p14:creationId xmlns:p14="http://schemas.microsoft.com/office/powerpoint/2010/main" val="3946034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8"/>
          <p:cNvSpPr txBox="1">
            <a:spLocks noChangeArrowheads="1"/>
          </p:cNvSpPr>
          <p:nvPr/>
        </p:nvSpPr>
        <p:spPr bwMode="auto">
          <a:xfrm>
            <a:off x="1820091" y="266952"/>
            <a:ext cx="99188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COA4 </a:t>
            </a:r>
            <a:r>
              <a:rPr lang="en-US" altLang="es-CO" sz="2400" b="1" dirty="0" err="1" smtClean="0">
                <a:latin typeface="Arial Unicode MS" panose="020B0604020202020204" pitchFamily="34" charset="-128"/>
                <a:ea typeface="Arial Unicode MS" panose="020B0604020202020204" pitchFamily="34" charset="-128"/>
                <a:cs typeface="Arial Unicode MS" panose="020B0604020202020204" pitchFamily="34" charset="-128"/>
              </a:rPr>
              <a:t>Logframe</a:t>
            </a:r>
            <a:endParaRPr lang="en-US" altLang="es-CO"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1294865151"/>
              </p:ext>
            </p:extLst>
          </p:nvPr>
        </p:nvGraphicFramePr>
        <p:xfrm>
          <a:off x="838200" y="1712913"/>
          <a:ext cx="10515600" cy="3515426"/>
        </p:xfrm>
        <a:graphic>
          <a:graphicData uri="http://schemas.openxmlformats.org/drawingml/2006/table">
            <a:tbl>
              <a:tblPr>
                <a:tableStyleId>{5C22544A-7EE6-4342-B048-85BDC9FD1C3A}</a:tableStyleId>
              </a:tblPr>
              <a:tblGrid>
                <a:gridCol w="3505200"/>
                <a:gridCol w="3505200"/>
                <a:gridCol w="3505200"/>
              </a:tblGrid>
              <a:tr h="123690">
                <a:tc>
                  <a:txBody>
                    <a:bodyPr/>
                    <a:lstStyle/>
                    <a:p>
                      <a:pPr algn="ctr" fontAlgn="ctr"/>
                      <a:r>
                        <a:rPr lang="en-US" sz="1100" u="none" strike="noStrike" dirty="0">
                          <a:effectLst/>
                        </a:rPr>
                        <a:t>CLUSTERS OF ACTIVITIES</a:t>
                      </a:r>
                      <a:endParaRPr lang="en-US" sz="1100" b="1" i="0" u="none" strike="noStrike" dirty="0">
                        <a:solidFill>
                          <a:srgbClr val="000000"/>
                        </a:solidFill>
                        <a:effectLst/>
                        <a:latin typeface="Calibri" panose="020F0502020204030204" pitchFamily="34" charset="0"/>
                      </a:endParaRPr>
                    </a:p>
                  </a:txBody>
                  <a:tcPr marL="5890" marR="5890" marT="5890" marB="0" anchor="ctr"/>
                </a:tc>
                <a:tc>
                  <a:txBody>
                    <a:bodyPr/>
                    <a:lstStyle/>
                    <a:p>
                      <a:pPr algn="ctr" fontAlgn="ctr"/>
                      <a:r>
                        <a:rPr lang="en-US" sz="1100" u="none" strike="noStrike">
                          <a:effectLst/>
                        </a:rPr>
                        <a:t>ACTIVITIES </a:t>
                      </a:r>
                      <a:endParaRPr lang="en-US" sz="1100" b="1" i="0" u="none" strike="noStrike">
                        <a:solidFill>
                          <a:srgbClr val="000000"/>
                        </a:solidFill>
                        <a:effectLst/>
                        <a:latin typeface="Calibri" panose="020F0502020204030204" pitchFamily="34" charset="0"/>
                      </a:endParaRPr>
                    </a:p>
                  </a:txBody>
                  <a:tcPr marL="5890" marR="5890" marT="5890" marB="0" anchor="ctr"/>
                </a:tc>
                <a:tc>
                  <a:txBody>
                    <a:bodyPr/>
                    <a:lstStyle/>
                    <a:p>
                      <a:pPr algn="ctr" fontAlgn="ctr"/>
                      <a:r>
                        <a:rPr lang="en-US" sz="1100" u="none" strike="noStrike">
                          <a:effectLst/>
                        </a:rPr>
                        <a:t>Deliverables 2018</a:t>
                      </a:r>
                      <a:endParaRPr lang="en-US" sz="1100" b="1" i="0" u="none" strike="noStrike">
                        <a:solidFill>
                          <a:srgbClr val="000000"/>
                        </a:solidFill>
                        <a:effectLst/>
                        <a:latin typeface="Calibri" panose="020F0502020204030204" pitchFamily="34" charset="0"/>
                      </a:endParaRPr>
                    </a:p>
                  </a:txBody>
                  <a:tcPr marL="5890" marR="5890" marT="5890" marB="0" anchor="ctr"/>
                </a:tc>
              </a:tr>
              <a:tr h="700909">
                <a:tc rowSpan="5">
                  <a:txBody>
                    <a:bodyPr/>
                    <a:lstStyle/>
                    <a:p>
                      <a:pPr algn="ctr" fontAlgn="ctr"/>
                      <a:r>
                        <a:rPr lang="en-US" sz="1600" b="1" u="none" strike="noStrike" dirty="0">
                          <a:effectLst/>
                        </a:rPr>
                        <a:t>Cluster 4: Integrated technologies, practices and institutions for improved livestock systems</a:t>
                      </a:r>
                      <a:endParaRPr lang="en-US" sz="1600" b="1" i="0" u="none" strike="noStrike" dirty="0">
                        <a:solidFill>
                          <a:srgbClr val="000000"/>
                        </a:solidFill>
                        <a:effectLst/>
                        <a:latin typeface="Calibri" panose="020F0502020204030204" pitchFamily="34" charset="0"/>
                      </a:endParaRPr>
                    </a:p>
                  </a:txBody>
                  <a:tcPr marL="5890" marR="5890" marT="5890" marB="0" anchor="ctr"/>
                </a:tc>
                <a:tc rowSpan="2">
                  <a:txBody>
                    <a:bodyPr/>
                    <a:lstStyle/>
                    <a:p>
                      <a:pPr algn="ctr" rtl="0" fontAlgn="ctr">
                        <a:buClr>
                          <a:srgbClr val="000000"/>
                        </a:buClr>
                        <a:buSzPts val="1600"/>
                        <a:buFont typeface="Arial" panose="020B0604020202020204" pitchFamily="34" charset="0"/>
                        <a:buChar char="•"/>
                      </a:pPr>
                      <a:r>
                        <a:rPr lang="en-US" sz="1100" u="none" strike="noStrike">
                          <a:effectLst/>
                        </a:rPr>
                        <a:t>Best bet, improved and integrated suite of technologies and management strategies tested and analysed which enhance livelihoods and resilience (or reduce risk)</a:t>
                      </a:r>
                      <a:endParaRPr lang="en-US" sz="1100" b="0" i="0" u="none" strike="noStrike">
                        <a:solidFill>
                          <a:srgbClr val="000000"/>
                        </a:solidFill>
                        <a:effectLst/>
                        <a:latin typeface="Arial" panose="020B0604020202020204" pitchFamily="34" charset="0"/>
                      </a:endParaRPr>
                    </a:p>
                  </a:txBody>
                  <a:tcPr marL="5890" marR="5890" marT="5890" marB="0" anchor="ctr"/>
                </a:tc>
                <a:tc>
                  <a:txBody>
                    <a:bodyPr/>
                    <a:lstStyle/>
                    <a:p>
                      <a:pPr algn="l" fontAlgn="ctr"/>
                      <a:r>
                        <a:rPr lang="en-US" sz="1100" u="none" strike="noStrike">
                          <a:effectLst/>
                        </a:rPr>
                        <a:t>1 paper on ‘Sweet potato wastages in major pig producing districts in Uganda: an opportunity for investment in silage technologies’</a:t>
                      </a:r>
                      <a:endParaRPr lang="en-US" sz="1100" b="0" i="0" u="none" strike="noStrike">
                        <a:solidFill>
                          <a:srgbClr val="000000"/>
                        </a:solidFill>
                        <a:effectLst/>
                        <a:latin typeface="Calibri" panose="020F0502020204030204" pitchFamily="34" charset="0"/>
                      </a:endParaRPr>
                    </a:p>
                  </a:txBody>
                  <a:tcPr marL="5890" marR="5890" marT="5890" marB="0" anchor="ctr"/>
                </a:tc>
              </a:tr>
              <a:tr h="477089">
                <a:tc vMerge="1">
                  <a:txBody>
                    <a:bodyPr/>
                    <a:lstStyle/>
                    <a:p>
                      <a:endParaRPr lang="en-US"/>
                    </a:p>
                  </a:txBody>
                  <a:tcPr/>
                </a:tc>
                <a:tc vMerge="1">
                  <a:txBody>
                    <a:bodyPr/>
                    <a:lstStyle/>
                    <a:p>
                      <a:endParaRPr lang="en-US"/>
                    </a:p>
                  </a:txBody>
                  <a:tcPr/>
                </a:tc>
                <a:tc>
                  <a:txBody>
                    <a:bodyPr/>
                    <a:lstStyle/>
                    <a:p>
                      <a:pPr algn="l" fontAlgn="ctr"/>
                      <a:r>
                        <a:rPr lang="en-US" sz="1100" u="none" strike="noStrike">
                          <a:effectLst/>
                        </a:rPr>
                        <a:t>Report on financial feasibility of prioritized technologies for enhancing SR VC performance in Ethiopia (Haramaya University, Ethiopian NARS)</a:t>
                      </a:r>
                      <a:endParaRPr lang="en-US" sz="1100" b="0" i="0" u="none" strike="noStrike">
                        <a:solidFill>
                          <a:srgbClr val="000000"/>
                        </a:solidFill>
                        <a:effectLst/>
                        <a:latin typeface="Calibri" panose="020F0502020204030204" pitchFamily="34" charset="0"/>
                      </a:endParaRPr>
                    </a:p>
                  </a:txBody>
                  <a:tcPr marL="5890" marR="5890" marT="5890" marB="0" anchor="ctr"/>
                </a:tc>
              </a:tr>
              <a:tr h="824599">
                <a:tc vMerge="1">
                  <a:txBody>
                    <a:bodyPr/>
                    <a:lstStyle/>
                    <a:p>
                      <a:endParaRPr lang="en-US"/>
                    </a:p>
                  </a:txBody>
                  <a:tcPr/>
                </a:tc>
                <a:tc rowSpan="2">
                  <a:txBody>
                    <a:bodyPr/>
                    <a:lstStyle/>
                    <a:p>
                      <a:pPr algn="ctr" rtl="0" fontAlgn="ctr">
                        <a:buClr>
                          <a:srgbClr val="000000"/>
                        </a:buClr>
                        <a:buSzPts val="1600"/>
                        <a:buFont typeface="Arial" panose="020B0604020202020204" pitchFamily="34" charset="0"/>
                        <a:buChar char="•"/>
                      </a:pPr>
                      <a:r>
                        <a:rPr lang="en-US" sz="1100" u="none" strike="noStrike">
                          <a:effectLst/>
                        </a:rPr>
                        <a:t>New inclusive and scalable institutional arrangements developed and tested, that address key needs for enhanced product market and value chain performance,  improved delivery of livestock inputs and services.</a:t>
                      </a:r>
                      <a:endParaRPr lang="en-US" sz="1100" b="0" i="0" u="none" strike="noStrike">
                        <a:solidFill>
                          <a:srgbClr val="000000"/>
                        </a:solidFill>
                        <a:effectLst/>
                        <a:latin typeface="Arial" panose="020B0604020202020204" pitchFamily="34" charset="0"/>
                      </a:endParaRPr>
                    </a:p>
                  </a:txBody>
                  <a:tcPr marL="5890" marR="5890" marT="5890" marB="0" anchor="ctr"/>
                </a:tc>
                <a:tc>
                  <a:txBody>
                    <a:bodyPr/>
                    <a:lstStyle/>
                    <a:p>
                      <a:pPr algn="l" fontAlgn="ctr"/>
                      <a:r>
                        <a:rPr lang="en-US" sz="1100" u="none" strike="noStrike">
                          <a:effectLst/>
                        </a:rPr>
                        <a:t>1 paper on ‘Types of interactions and alliances developing in the  regional pig multi-stakeholder platforms in Uganda: A network analysis’</a:t>
                      </a:r>
                      <a:endParaRPr lang="en-US" sz="1100" b="0" i="0" u="none" strike="noStrike">
                        <a:solidFill>
                          <a:srgbClr val="000000"/>
                        </a:solidFill>
                        <a:effectLst/>
                        <a:latin typeface="Arial" panose="020B0604020202020204" pitchFamily="34" charset="0"/>
                      </a:endParaRPr>
                    </a:p>
                  </a:txBody>
                  <a:tcPr marL="5890" marR="5890" marT="5890" marB="0" anchor="ctr"/>
                </a:tc>
              </a:tr>
              <a:tr h="530099">
                <a:tc vMerge="1">
                  <a:txBody>
                    <a:bodyPr/>
                    <a:lstStyle/>
                    <a:p>
                      <a:endParaRPr lang="en-US"/>
                    </a:p>
                  </a:txBody>
                  <a:tcPr/>
                </a:tc>
                <a:tc vMerge="1">
                  <a:txBody>
                    <a:bodyPr/>
                    <a:lstStyle/>
                    <a:p>
                      <a:endParaRPr lang="en-US"/>
                    </a:p>
                  </a:txBody>
                  <a:tcPr/>
                </a:tc>
                <a:tc>
                  <a:txBody>
                    <a:bodyPr/>
                    <a:lstStyle/>
                    <a:p>
                      <a:pPr algn="l" fontAlgn="ctr"/>
                      <a:r>
                        <a:rPr lang="en-US" sz="1100" u="none" strike="noStrike">
                          <a:effectLst/>
                        </a:rPr>
                        <a:t>1 paper on ‘Drivers of dairy producers organisations sustainability in East Africa’</a:t>
                      </a:r>
                      <a:endParaRPr lang="en-US" sz="1100" b="0" i="0" u="none" strike="noStrike">
                        <a:solidFill>
                          <a:srgbClr val="000000"/>
                        </a:solidFill>
                        <a:effectLst/>
                        <a:latin typeface="Arial" panose="020B0604020202020204" pitchFamily="34" charset="0"/>
                      </a:endParaRPr>
                    </a:p>
                  </a:txBody>
                  <a:tcPr marL="5890" marR="5890" marT="5890" marB="0" anchor="ctr"/>
                </a:tc>
              </a:tr>
              <a:tr h="777479">
                <a:tc vMerge="1">
                  <a:txBody>
                    <a:bodyPr/>
                    <a:lstStyle/>
                    <a:p>
                      <a:endParaRPr lang="en-US"/>
                    </a:p>
                  </a:txBody>
                  <a:tcPr/>
                </a:tc>
                <a:tc>
                  <a:txBody>
                    <a:bodyPr/>
                    <a:lstStyle/>
                    <a:p>
                      <a:pPr algn="l" rtl="0" fontAlgn="ctr">
                        <a:buClr>
                          <a:srgbClr val="000000"/>
                        </a:buClr>
                        <a:buSzPts val="1600"/>
                        <a:buFont typeface="Arial" panose="020B0604020202020204" pitchFamily="34" charset="0"/>
                        <a:buChar char="•"/>
                      </a:pPr>
                      <a:r>
                        <a:rPr lang="en-US" sz="1100" u="none" strike="noStrike">
                          <a:effectLst/>
                        </a:rPr>
                        <a:t>Harmonized ex ante and ex post impact assessments of selected technologies, practices and institutional arrangements across production systems and value chains</a:t>
                      </a:r>
                      <a:endParaRPr lang="en-US" sz="1100" b="0" i="0" u="none" strike="noStrike">
                        <a:solidFill>
                          <a:srgbClr val="000000"/>
                        </a:solidFill>
                        <a:effectLst/>
                        <a:latin typeface="Arial" panose="020B0604020202020204" pitchFamily="34" charset="0"/>
                      </a:endParaRPr>
                    </a:p>
                  </a:txBody>
                  <a:tcPr marL="141360" marR="5890" marT="5890" marB="0" anchor="ctr"/>
                </a:tc>
                <a:tc>
                  <a:txBody>
                    <a:bodyPr/>
                    <a:lstStyle/>
                    <a:p>
                      <a:pPr algn="l" fontAlgn="ctr"/>
                      <a:r>
                        <a:rPr lang="en-US" sz="1100" u="none" strike="noStrike" dirty="0">
                          <a:effectLst/>
                        </a:rPr>
                        <a:t>Report on effect of integrated technology packages for enhancing SR VC performance on livelihoods</a:t>
                      </a:r>
                      <a:endParaRPr lang="en-US" sz="1100" b="0" i="0" u="none" strike="noStrike" dirty="0">
                        <a:solidFill>
                          <a:srgbClr val="000000"/>
                        </a:solidFill>
                        <a:effectLst/>
                        <a:latin typeface="Calibri" panose="020F0502020204030204" pitchFamily="34" charset="0"/>
                      </a:endParaRPr>
                    </a:p>
                  </a:txBody>
                  <a:tcPr marL="5890" marR="5890" marT="5890" marB="0" anchor="ctr"/>
                </a:tc>
              </a:tr>
            </a:tbl>
          </a:graphicData>
        </a:graphic>
      </p:graphicFrame>
    </p:spTree>
    <p:extLst>
      <p:ext uri="{BB962C8B-B14F-4D97-AF65-F5344CB8AC3E}">
        <p14:creationId xmlns:p14="http://schemas.microsoft.com/office/powerpoint/2010/main" val="4074245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Box 8"/>
          <p:cNvSpPr txBox="1">
            <a:spLocks noChangeArrowheads="1"/>
          </p:cNvSpPr>
          <p:nvPr/>
        </p:nvSpPr>
        <p:spPr bwMode="auto">
          <a:xfrm>
            <a:off x="1836761" y="288573"/>
            <a:ext cx="856074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ts val="3000"/>
              </a:lnSpc>
            </a:pPr>
            <a:r>
              <a:rPr lang="en-US" altLang="es-CO" sz="28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Goal and objectives</a:t>
            </a:r>
            <a:endParaRPr lang="en-US" altLang="es-CO" sz="28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 name="Rectangle 1"/>
          <p:cNvSpPr/>
          <p:nvPr/>
        </p:nvSpPr>
        <p:spPr>
          <a:xfrm>
            <a:off x="280084" y="2422079"/>
            <a:ext cx="3113353" cy="461665"/>
          </a:xfrm>
          <a:prstGeom prst="rect">
            <a:avLst/>
          </a:prstGeom>
        </p:spPr>
        <p:txBody>
          <a:bodyPr wrap="none">
            <a:spAutoFit/>
          </a:bodyPr>
          <a:lstStyle/>
          <a:p>
            <a:r>
              <a:rPr lang="en-GB" sz="2400" b="1" dirty="0" smtClean="0">
                <a:solidFill>
                  <a:schemeClr val="accent6">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Flagship’s </a:t>
            </a:r>
            <a:r>
              <a:rPr lang="en-GB" sz="2400" b="1" dirty="0">
                <a:solidFill>
                  <a:schemeClr val="accent6">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objectives </a:t>
            </a:r>
            <a:endParaRPr lang="en-US" sz="2400" dirty="0">
              <a:solidFill>
                <a:schemeClr val="accent6">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 name="TextBox 3"/>
          <p:cNvSpPr txBox="1"/>
          <p:nvPr/>
        </p:nvSpPr>
        <p:spPr>
          <a:xfrm>
            <a:off x="280084" y="1201438"/>
            <a:ext cx="11291202" cy="1015663"/>
          </a:xfrm>
          <a:prstGeom prst="rect">
            <a:avLst/>
          </a:prstGeom>
          <a:noFill/>
        </p:spPr>
        <p:txBody>
          <a:bodyPr wrap="square" rtlCol="0">
            <a:spAutoFit/>
          </a:bodyPr>
          <a:lstStyle/>
          <a:p>
            <a:r>
              <a:rPr lang="en-US" sz="2000" dirty="0"/>
              <a:t>The goal of the FP is to maximize the role of livestock in improving livelihoods and increasing resilience to risk among women and men smallholder, medium-scale and pastoral producers and their communities in target counties, while also increasing the supply of ASFs</a:t>
            </a:r>
          </a:p>
        </p:txBody>
      </p:sp>
      <p:sp>
        <p:nvSpPr>
          <p:cNvPr id="5" name="Rectangle 4"/>
          <p:cNvSpPr/>
          <p:nvPr/>
        </p:nvSpPr>
        <p:spPr>
          <a:xfrm>
            <a:off x="280084" y="3120298"/>
            <a:ext cx="11363087" cy="3477875"/>
          </a:xfrm>
          <a:prstGeom prst="rect">
            <a:avLst/>
          </a:prstGeom>
        </p:spPr>
        <p:txBody>
          <a:bodyPr wrap="square">
            <a:spAutoFit/>
          </a:bodyPr>
          <a:lstStyle/>
          <a:p>
            <a:pPr lvl="0"/>
            <a:r>
              <a:rPr lang="en-GB" sz="2000" dirty="0" smtClean="0"/>
              <a:t>Conduct </a:t>
            </a:r>
            <a:r>
              <a:rPr lang="en-GB" sz="2000" dirty="0"/>
              <a:t>foresight, impact and policy analysis to set priorities and guide inclusive and sustainable investments by the CRP and by public and private actors.</a:t>
            </a:r>
            <a:endParaRPr lang="en-US" sz="2000" dirty="0"/>
          </a:p>
          <a:p>
            <a:pPr lvl="0"/>
            <a:endParaRPr lang="en-GB" sz="2000" dirty="0" smtClean="0"/>
          </a:p>
          <a:p>
            <a:pPr lvl="0"/>
            <a:r>
              <a:rPr lang="en-GB" sz="2000" dirty="0" smtClean="0"/>
              <a:t>Improve </a:t>
            </a:r>
            <a:r>
              <a:rPr lang="en-GB" sz="2000" dirty="0"/>
              <a:t>livestock technology and innovation and adoption by ensuring that gender-based analysis informs research design and implementation across the CRP and that delivery and scaling outcomes are equitable.</a:t>
            </a:r>
            <a:endParaRPr lang="en-US" sz="2000" dirty="0"/>
          </a:p>
          <a:p>
            <a:pPr lvl="0"/>
            <a:endParaRPr lang="en-GB" sz="2000" dirty="0" smtClean="0"/>
          </a:p>
          <a:p>
            <a:pPr lvl="0"/>
            <a:r>
              <a:rPr lang="en-GB" sz="2000" dirty="0" smtClean="0"/>
              <a:t>Identify</a:t>
            </a:r>
            <a:r>
              <a:rPr lang="en-GB" sz="2000" dirty="0"/>
              <a:t>, test, and facilitate livestock-mediated pathways to improve nutrition in resource poor households and their communities.</a:t>
            </a:r>
            <a:endParaRPr lang="en-US" sz="2000" dirty="0"/>
          </a:p>
          <a:p>
            <a:pPr lvl="0"/>
            <a:endParaRPr lang="en-GB" sz="2000" dirty="0" smtClean="0"/>
          </a:p>
          <a:p>
            <a:pPr lvl="0"/>
            <a:r>
              <a:rPr lang="en-GB" sz="2000" dirty="0" smtClean="0"/>
              <a:t>Improve </a:t>
            </a:r>
            <a:r>
              <a:rPr lang="en-GB" sz="2000" dirty="0"/>
              <a:t>rural livelihoods, through integrated production technologies and institutional innovations in markets and services to improve the performance of animal-source food systems.</a:t>
            </a:r>
            <a:endParaRPr lang="en-US" sz="2000" dirty="0"/>
          </a:p>
        </p:txBody>
      </p:sp>
    </p:spTree>
    <p:extLst>
      <p:ext uri="{BB962C8B-B14F-4D97-AF65-F5344CB8AC3E}">
        <p14:creationId xmlns:p14="http://schemas.microsoft.com/office/powerpoint/2010/main" val="1178992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1820091" y="266952"/>
            <a:ext cx="100148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Cross-cutting work under this Flagship in </a:t>
            </a:r>
            <a:r>
              <a:rPr lang="en-US" altLang="es-CO" sz="2400" b="1" dirty="0"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2018</a:t>
            </a:r>
            <a:endParaRPr lang="en-US" altLang="es-CO"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 name="Rectangle 4"/>
          <p:cNvSpPr/>
          <p:nvPr/>
        </p:nvSpPr>
        <p:spPr>
          <a:xfrm>
            <a:off x="425598" y="1439805"/>
            <a:ext cx="2743200" cy="646331"/>
          </a:xfrm>
          <a:prstGeom prst="rect">
            <a:avLst/>
          </a:prstGeom>
        </p:spPr>
        <p:txBody>
          <a:bodyPr wrap="square" numCol="1">
            <a:spAutoFit/>
          </a:bodyPr>
          <a:lstStyle/>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Jane Poole (ILRI, M&amp;E)</a:t>
            </a:r>
          </a:p>
          <a:p>
            <a:pPr marL="171450" indent="-171450">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Nils </a:t>
            </a:r>
            <a:r>
              <a:rPr lang="en-US" sz="1200" dirty="0" err="1" smtClean="0">
                <a:latin typeface="Arial Unicode MS" panose="020B0604020202020204" pitchFamily="34" charset="-128"/>
                <a:ea typeface="Arial Unicode MS" panose="020B0604020202020204" pitchFamily="34" charset="-128"/>
                <a:cs typeface="Arial Unicode MS" panose="020B0604020202020204" pitchFamily="34" charset="-128"/>
              </a:rPr>
              <a:t>Teufel</a:t>
            </a: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 (ILRI</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IA)</a:t>
            </a: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71450" indent="-171450">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Michael Kidoido (ILRI, IA)</a:t>
            </a: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6" name="Rectangle 5"/>
          <p:cNvSpPr/>
          <p:nvPr/>
        </p:nvSpPr>
        <p:spPr>
          <a:xfrm>
            <a:off x="425598" y="1043004"/>
            <a:ext cx="6978812" cy="338554"/>
          </a:xfrm>
          <a:prstGeom prst="rect">
            <a:avLst/>
          </a:prstGeom>
        </p:spPr>
        <p:txBody>
          <a:bodyPr wrap="square">
            <a:spAutoFit/>
          </a:bodyPr>
          <a:lstStyle/>
          <a:p>
            <a:r>
              <a:rPr lang="en-US" sz="1600" b="1"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Cross-Cutting </a:t>
            </a:r>
            <a:r>
              <a:rPr lang="en-US" sz="1600" b="1" dirty="0" smtClean="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staff (many of them are also LLAFS staff</a:t>
            </a:r>
            <a:endParaRPr lang="en-US" sz="1600" b="1"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7" name="Rectangle 6"/>
          <p:cNvSpPr/>
          <p:nvPr/>
        </p:nvSpPr>
        <p:spPr>
          <a:xfrm>
            <a:off x="3356518" y="1382856"/>
            <a:ext cx="2743200" cy="646331"/>
          </a:xfrm>
          <a:prstGeom prst="rect">
            <a:avLst/>
          </a:prstGeom>
        </p:spPr>
        <p:txBody>
          <a:bodyPr wrap="square" numCol="1">
            <a:spAutoFit/>
          </a:bodyPr>
          <a:lstStyle/>
          <a:p>
            <a:pPr marL="171450" indent="-171450">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Wouter </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Kleijn (ILRI, youth)</a:t>
            </a:r>
          </a:p>
          <a:p>
            <a:pPr marL="171450" indent="-171450">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Nicoline </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de Haan (ILRI, gender</a:t>
            </a: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a:t>
            </a:r>
          </a:p>
          <a:p>
            <a:pPr marL="171450" indent="-171450">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Alessandra Galie (ILRI, gender)</a:t>
            </a: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8" name="Rectangle 7"/>
          <p:cNvSpPr/>
          <p:nvPr/>
        </p:nvSpPr>
        <p:spPr>
          <a:xfrm>
            <a:off x="6287438" y="1369214"/>
            <a:ext cx="3090738" cy="646331"/>
          </a:xfrm>
          <a:prstGeom prst="rect">
            <a:avLst/>
          </a:prstGeom>
        </p:spPr>
        <p:txBody>
          <a:bodyPr wrap="square" numCol="1">
            <a:spAutoFit/>
          </a:bodyPr>
          <a:lstStyle/>
          <a:p>
            <a:pPr marL="171450" indent="-171450">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Wole </a:t>
            </a:r>
            <a:r>
              <a:rPr lang="en-US" sz="1200" dirty="0" err="1" smtClean="0">
                <a:latin typeface="Arial Unicode MS" panose="020B0604020202020204" pitchFamily="34" charset="-128"/>
                <a:ea typeface="Arial Unicode MS" panose="020B0604020202020204" pitchFamily="34" charset="-128"/>
                <a:cs typeface="Arial Unicode MS" panose="020B0604020202020204" pitchFamily="34" charset="-128"/>
              </a:rPr>
              <a:t>Kinari</a:t>
            </a: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 (ICARDA, </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gender)</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Birhanu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Lenjisu</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ILRI, gender- genetics)</a:t>
            </a: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71450" indent="-171450">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Juliet Kariuki (ILRI, gender- feed)</a:t>
            </a:r>
            <a:endParaRPr lang="es-CO"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3" name="Rounded Rectangle 12"/>
          <p:cNvSpPr/>
          <p:nvPr/>
        </p:nvSpPr>
        <p:spPr>
          <a:xfrm>
            <a:off x="414448" y="3083073"/>
            <a:ext cx="2529474" cy="2613980"/>
          </a:xfrm>
          <a:prstGeom prst="roundRect">
            <a:avLst>
              <a:gd name="adj" fmla="val 3229"/>
            </a:avLst>
          </a:prstGeom>
          <a:noFill/>
          <a:ln>
            <a:noFill/>
          </a:ln>
        </p:spPr>
        <p:style>
          <a:lnRef idx="1">
            <a:schemeClr val="accent1"/>
          </a:lnRef>
          <a:fillRef idx="2">
            <a:schemeClr val="accent1"/>
          </a:fillRef>
          <a:effectRef idx="1">
            <a:schemeClr val="accent1"/>
          </a:effectRef>
          <a:fontRef idx="minor">
            <a:schemeClr val="dk1"/>
          </a:fontRef>
        </p:style>
        <p:txBody>
          <a:bodyPr rtlCol="0" anchor="t"/>
          <a:lstStyle/>
          <a:p>
            <a:pPr marL="182880" indent="-182880">
              <a:buClr>
                <a:schemeClr val="accent1"/>
              </a:buClr>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Assess how to integrate gender in livestock master plans modelling</a:t>
            </a: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182880" indent="-182880">
              <a:buClr>
                <a:schemeClr val="accent1"/>
              </a:buClr>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Capacity development on modelling for national partners</a:t>
            </a:r>
          </a:p>
          <a:p>
            <a:pPr marL="182880" indent="-182880">
              <a:buClr>
                <a:schemeClr val="accent1"/>
              </a:buClr>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Supporting advocacy work (communication) on role of livestock in livelihoods</a:t>
            </a:r>
            <a:endParaRPr lang="en-US" sz="1200" b="1"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marL="182880" indent="-182880">
              <a:buClr>
                <a:schemeClr val="accent1"/>
              </a:buClr>
              <a:buFont typeface="Arial" panose="020B0604020202020204" pitchFamily="34" charset="0"/>
              <a:buChar char="•"/>
            </a:pP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5" name="Rounded Rectangle 14"/>
          <p:cNvSpPr/>
          <p:nvPr/>
        </p:nvSpPr>
        <p:spPr>
          <a:xfrm>
            <a:off x="6078617" y="3083073"/>
            <a:ext cx="2707343" cy="2107580"/>
          </a:xfrm>
          <a:prstGeom prst="roundRect">
            <a:avLst>
              <a:gd name="adj" fmla="val 3229"/>
            </a:avLst>
          </a:prstGeom>
          <a:noFill/>
          <a:ln>
            <a:noFill/>
          </a:ln>
        </p:spPr>
        <p:style>
          <a:lnRef idx="1">
            <a:schemeClr val="accent4"/>
          </a:lnRef>
          <a:fillRef idx="2">
            <a:schemeClr val="accent4"/>
          </a:fillRef>
          <a:effectRef idx="1">
            <a:schemeClr val="accent4"/>
          </a:effectRef>
          <a:fontRef idx="minor">
            <a:schemeClr val="dk1"/>
          </a:fontRef>
        </p:style>
        <p:txBody>
          <a:bodyPr rtlCol="0" anchor="t"/>
          <a:lstStyle/>
          <a:p>
            <a:pPr marL="182880" lvl="0" indent="-182880">
              <a:buClr>
                <a:schemeClr val="accent4"/>
              </a:buClr>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Relationship between nutrition and women empowerment</a:t>
            </a:r>
          </a:p>
          <a:p>
            <a:pPr marL="182880" lvl="0" indent="-182880">
              <a:buClr>
                <a:schemeClr val="accent4"/>
              </a:buClr>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Capacity development support to develop SBCC strategies</a:t>
            </a: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6" name="Rounded Rectangle 15"/>
          <p:cNvSpPr/>
          <p:nvPr/>
        </p:nvSpPr>
        <p:spPr>
          <a:xfrm>
            <a:off x="8933328" y="3083073"/>
            <a:ext cx="2668094" cy="2336420"/>
          </a:xfrm>
          <a:prstGeom prst="roundRect">
            <a:avLst>
              <a:gd name="adj" fmla="val 3229"/>
            </a:avLst>
          </a:prstGeom>
          <a:noFill/>
          <a:ln>
            <a:noFill/>
          </a:ln>
        </p:spPr>
        <p:style>
          <a:lnRef idx="1">
            <a:schemeClr val="accent6"/>
          </a:lnRef>
          <a:fillRef idx="2">
            <a:schemeClr val="accent6"/>
          </a:fillRef>
          <a:effectRef idx="1">
            <a:schemeClr val="accent6"/>
          </a:effectRef>
          <a:fontRef idx="minor">
            <a:schemeClr val="dk1"/>
          </a:fontRef>
        </p:style>
        <p:txBody>
          <a:bodyPr rtlCol="0" anchor="t"/>
          <a:lstStyle/>
          <a:p>
            <a:pPr marL="182880" indent="-182880">
              <a:buClr>
                <a:schemeClr val="accent6"/>
              </a:buClr>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Gender and youth integrated in institutional arrangements activities</a:t>
            </a:r>
          </a:p>
          <a:p>
            <a:pPr marL="182880" indent="-182880">
              <a:buClr>
                <a:schemeClr val="accent6"/>
              </a:buClr>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Impact assessment of specific value chain interventions</a:t>
            </a: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7" name="Rounded Rectangle 16"/>
          <p:cNvSpPr/>
          <p:nvPr/>
        </p:nvSpPr>
        <p:spPr>
          <a:xfrm>
            <a:off x="425598" y="2614444"/>
            <a:ext cx="2529475" cy="365760"/>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b="1" dirty="0" smtClean="0"/>
              <a:t>COA 1</a:t>
            </a:r>
            <a:endParaRPr lang="en-US" sz="1400" b="1" dirty="0"/>
          </a:p>
        </p:txBody>
      </p:sp>
      <p:sp>
        <p:nvSpPr>
          <p:cNvPr id="19" name="Rounded Rectangle 18"/>
          <p:cNvSpPr/>
          <p:nvPr/>
        </p:nvSpPr>
        <p:spPr>
          <a:xfrm>
            <a:off x="6099718" y="2614444"/>
            <a:ext cx="2665142" cy="365760"/>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b="1" dirty="0" smtClean="0"/>
              <a:t>COA 3</a:t>
            </a:r>
            <a:endParaRPr lang="en-US" sz="1400" b="1" dirty="0"/>
          </a:p>
        </p:txBody>
      </p:sp>
      <p:sp>
        <p:nvSpPr>
          <p:cNvPr id="20" name="Rounded Rectangle 19"/>
          <p:cNvSpPr/>
          <p:nvPr/>
        </p:nvSpPr>
        <p:spPr>
          <a:xfrm>
            <a:off x="9021337" y="2614444"/>
            <a:ext cx="2492077" cy="365760"/>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b="1" dirty="0" smtClean="0"/>
              <a:t>COA 4</a:t>
            </a:r>
            <a:endParaRPr lang="en-US" sz="1400" b="1" dirty="0"/>
          </a:p>
        </p:txBody>
      </p:sp>
      <p:cxnSp>
        <p:nvCxnSpPr>
          <p:cNvPr id="24" name="Straight Connector 23"/>
          <p:cNvCxnSpPr/>
          <p:nvPr/>
        </p:nvCxnSpPr>
        <p:spPr>
          <a:xfrm>
            <a:off x="425598" y="2255520"/>
            <a:ext cx="1126383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3168798" y="2617672"/>
            <a:ext cx="2607534" cy="365760"/>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b="1" dirty="0" smtClean="0"/>
              <a:t>COA 2</a:t>
            </a:r>
            <a:endParaRPr lang="en-US" sz="1400" b="1" dirty="0"/>
          </a:p>
        </p:txBody>
      </p:sp>
      <p:sp>
        <p:nvSpPr>
          <p:cNvPr id="21" name="Rounded Rectangle 20"/>
          <p:cNvSpPr/>
          <p:nvPr/>
        </p:nvSpPr>
        <p:spPr>
          <a:xfrm>
            <a:off x="3068989" y="3083073"/>
            <a:ext cx="2707343" cy="2107580"/>
          </a:xfrm>
          <a:prstGeom prst="roundRect">
            <a:avLst>
              <a:gd name="adj" fmla="val 3229"/>
            </a:avLst>
          </a:prstGeom>
          <a:noFill/>
          <a:ln>
            <a:noFill/>
          </a:ln>
        </p:spPr>
        <p:style>
          <a:lnRef idx="1">
            <a:schemeClr val="accent4"/>
          </a:lnRef>
          <a:fillRef idx="2">
            <a:schemeClr val="accent4"/>
          </a:fillRef>
          <a:effectRef idx="1">
            <a:schemeClr val="accent4"/>
          </a:effectRef>
          <a:fontRef idx="minor">
            <a:schemeClr val="dk1"/>
          </a:fontRef>
        </p:style>
        <p:txBody>
          <a:bodyPr rtlCol="0" anchor="t"/>
          <a:lstStyle/>
          <a:p>
            <a:pPr marL="171450" lvl="0" indent="-171450">
              <a:buClr>
                <a:schemeClr val="accent2">
                  <a:lumMod val="60000"/>
                  <a:lumOff val="40000"/>
                </a:schemeClr>
              </a:buClr>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Capacity development for partners to integrate gender in their activities</a:t>
            </a:r>
          </a:p>
          <a:p>
            <a:pPr marL="171450" lvl="0" indent="-171450">
              <a:buClr>
                <a:schemeClr val="accent2">
                  <a:lumMod val="60000"/>
                  <a:lumOff val="40000"/>
                </a:schemeClr>
              </a:buClr>
              <a:buFont typeface="Arial" panose="020B0604020202020204" pitchFamily="34" charset="0"/>
              <a:buChar char="•"/>
            </a:pPr>
            <a:r>
              <a:rPr lang="en-US" sz="1200" dirty="0" smtClean="0">
                <a:latin typeface="Arial Unicode MS" panose="020B0604020202020204" pitchFamily="34" charset="-128"/>
                <a:ea typeface="Arial Unicode MS" panose="020B0604020202020204" pitchFamily="34" charset="-128"/>
                <a:cs typeface="Arial Unicode MS" panose="020B0604020202020204" pitchFamily="34" charset="-128"/>
              </a:rPr>
              <a:t>Impact assessment of gender interventions</a:t>
            </a: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2" name="Rectangle 21"/>
          <p:cNvSpPr/>
          <p:nvPr/>
        </p:nvSpPr>
        <p:spPr>
          <a:xfrm>
            <a:off x="9378176" y="1362358"/>
            <a:ext cx="2665141" cy="461665"/>
          </a:xfrm>
          <a:prstGeom prst="rect">
            <a:avLst/>
          </a:prstGeom>
        </p:spPr>
        <p:txBody>
          <a:bodyPr wrap="square" numCol="1">
            <a:spAutoFit/>
          </a:bodyPr>
          <a:lstStyle/>
          <a:p>
            <a:pPr marL="171450" indent="-171450">
              <a:buFont typeface="Arial" panose="020B0604020202020204" pitchFamily="34" charset="0"/>
              <a:buChar char="•"/>
            </a:pP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Iddo</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Dror</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 (ILRI,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capdev</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a:t>
            </a:r>
          </a:p>
          <a:p>
            <a:pPr marL="171450" indent="-171450">
              <a:buFont typeface="Arial" panose="020B0604020202020204" pitchFamily="34" charset="0"/>
              <a:buChar char="•"/>
            </a:pP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Brian Kawuma (ILRI, </a:t>
            </a:r>
            <a:r>
              <a:rPr lang="en-US" sz="1200" dirty="0" err="1">
                <a:latin typeface="Arial Unicode MS" panose="020B0604020202020204" pitchFamily="34" charset="-128"/>
                <a:ea typeface="Arial Unicode MS" panose="020B0604020202020204" pitchFamily="34" charset="-128"/>
                <a:cs typeface="Arial Unicode MS" panose="020B0604020202020204" pitchFamily="34" charset="-128"/>
              </a:rPr>
              <a:t>comms</a:t>
            </a:r>
            <a:r>
              <a:rPr lang="en-US" sz="1200" dirty="0">
                <a:latin typeface="Arial Unicode MS" panose="020B0604020202020204" pitchFamily="34" charset="-128"/>
                <a:ea typeface="Arial Unicode MS" panose="020B0604020202020204" pitchFamily="34" charset="-128"/>
                <a:cs typeface="Arial Unicode MS" panose="020B0604020202020204" pitchFamily="34" charset="-128"/>
              </a:rPr>
              <a:t>)</a:t>
            </a:r>
          </a:p>
        </p:txBody>
      </p:sp>
    </p:spTree>
    <p:extLst>
      <p:ext uri="{BB962C8B-B14F-4D97-AF65-F5344CB8AC3E}">
        <p14:creationId xmlns:p14="http://schemas.microsoft.com/office/powerpoint/2010/main" val="8866194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a:spLocks noChangeArrowheads="1"/>
          </p:cNvSpPr>
          <p:nvPr/>
        </p:nvSpPr>
        <p:spPr bwMode="auto">
          <a:xfrm>
            <a:off x="1820091" y="148212"/>
            <a:ext cx="56257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Budget per CoA W1/2 and </a:t>
            </a:r>
            <a:r>
              <a:rPr lang="en-US" sz="2400" b="1" dirty="0"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W3/</a:t>
            </a:r>
            <a:r>
              <a:rPr lang="en-US" sz="2400" b="1" dirty="0" err="1" smtClean="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bilaterals</a:t>
            </a:r>
            <a:endParaRPr lang="es-CO" sz="2400" b="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3" name="Table 2"/>
          <p:cNvGraphicFramePr>
            <a:graphicFrameLocks noGrp="1"/>
          </p:cNvGraphicFramePr>
          <p:nvPr>
            <p:extLst>
              <p:ext uri="{D42A27DB-BD31-4B8C-83A1-F6EECF244321}">
                <p14:modId xmlns:p14="http://schemas.microsoft.com/office/powerpoint/2010/main" val="2865785903"/>
              </p:ext>
            </p:extLst>
          </p:nvPr>
        </p:nvGraphicFramePr>
        <p:xfrm>
          <a:off x="1820089" y="2511973"/>
          <a:ext cx="8059634" cy="2764218"/>
        </p:xfrm>
        <a:graphic>
          <a:graphicData uri="http://schemas.openxmlformats.org/drawingml/2006/table">
            <a:tbl>
              <a:tblPr firstRow="1" firstCol="1" bandRow="1">
                <a:tableStyleId>{5C22544A-7EE6-4342-B048-85BDC9FD1C3A}</a:tableStyleId>
              </a:tblPr>
              <a:tblGrid>
                <a:gridCol w="883046"/>
                <a:gridCol w="3637496"/>
                <a:gridCol w="958144"/>
                <a:gridCol w="820034"/>
                <a:gridCol w="1015115"/>
                <a:gridCol w="745799"/>
              </a:tblGrid>
              <a:tr h="838083">
                <a:tc>
                  <a:txBody>
                    <a:bodyPr/>
                    <a:lstStyle/>
                    <a:p>
                      <a:pPr marL="0" marR="0">
                        <a:spcBef>
                          <a:spcPts val="0"/>
                        </a:spcBef>
                        <a:spcAft>
                          <a:spcPts val="0"/>
                        </a:spcAft>
                      </a:pPr>
                      <a:r>
                        <a:rPr lang="en-US" sz="1400" dirty="0">
                          <a:effectLst/>
                        </a:rPr>
                        <a:t>Cluster</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spcBef>
                          <a:spcPts val="0"/>
                        </a:spcBef>
                        <a:spcAft>
                          <a:spcPts val="0"/>
                        </a:spcAft>
                      </a:pPr>
                      <a:r>
                        <a:rPr lang="en-US" sz="1400">
                          <a:effectLst/>
                        </a:rPr>
                        <a:t>Cluster description</a:t>
                      </a:r>
                      <a:endParaRPr lang="en-US" sz="1400">
                        <a:effectLst/>
                        <a:latin typeface="Calibri" panose="020F0502020204030204" pitchFamily="34" charset="0"/>
                        <a:ea typeface="Calibri" panose="020F0502020204030204" pitchFamily="34" charset="0"/>
                      </a:endParaRPr>
                    </a:p>
                  </a:txBody>
                  <a:tcPr marL="68580" marR="68580" marT="0" marB="0"/>
                </a:tc>
                <a:tc gridSpan="2">
                  <a:txBody>
                    <a:bodyPr/>
                    <a:lstStyle/>
                    <a:p>
                      <a:pPr marL="0" marR="0" algn="ctr">
                        <a:spcBef>
                          <a:spcPts val="0"/>
                        </a:spcBef>
                        <a:spcAft>
                          <a:spcPts val="0"/>
                        </a:spcAft>
                      </a:pPr>
                      <a:r>
                        <a:rPr lang="en-US" sz="1400">
                          <a:effectLst/>
                        </a:rPr>
                        <a:t>W1/2</a:t>
                      </a:r>
                      <a:endParaRPr lang="en-US" sz="1400">
                        <a:effectLst/>
                        <a:latin typeface="Calibri" panose="020F0502020204030204" pitchFamily="34" charset="0"/>
                        <a:ea typeface="Calibri" panose="020F0502020204030204" pitchFamily="34" charset="0"/>
                      </a:endParaRPr>
                    </a:p>
                  </a:txBody>
                  <a:tcPr marL="68580" marR="68580" marT="0" marB="0"/>
                </a:tc>
                <a:tc hMerge="1">
                  <a:txBody>
                    <a:bodyPr/>
                    <a:lstStyle/>
                    <a:p>
                      <a:endParaRPr lang="en-US"/>
                    </a:p>
                  </a:txBody>
                  <a:tcPr/>
                </a:tc>
                <a:tc gridSpan="2">
                  <a:txBody>
                    <a:bodyPr/>
                    <a:lstStyle/>
                    <a:p>
                      <a:pPr marL="0" marR="0" algn="ctr">
                        <a:spcBef>
                          <a:spcPts val="0"/>
                        </a:spcBef>
                        <a:spcAft>
                          <a:spcPts val="0"/>
                        </a:spcAft>
                      </a:pPr>
                      <a:r>
                        <a:rPr lang="en-US" sz="1400">
                          <a:effectLst/>
                        </a:rPr>
                        <a:t>W3/Bilateral</a:t>
                      </a:r>
                      <a:endParaRPr lang="en-US" sz="1400">
                        <a:effectLst/>
                        <a:latin typeface="Calibri" panose="020F0502020204030204" pitchFamily="34" charset="0"/>
                        <a:ea typeface="Calibri" panose="020F0502020204030204" pitchFamily="34" charset="0"/>
                      </a:endParaRPr>
                    </a:p>
                  </a:txBody>
                  <a:tcPr marL="68580" marR="68580" marT="0" marB="0"/>
                </a:tc>
                <a:tc hMerge="1">
                  <a:txBody>
                    <a:bodyPr/>
                    <a:lstStyle/>
                    <a:p>
                      <a:endParaRPr lang="en-US"/>
                    </a:p>
                  </a:txBody>
                  <a:tcPr/>
                </a:tc>
              </a:tr>
              <a:tr h="267613">
                <a:tc>
                  <a:txBody>
                    <a:bodyPr/>
                    <a:lstStyle/>
                    <a:p>
                      <a:pPr marL="0" marR="0">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spcBef>
                          <a:spcPts val="0"/>
                        </a:spcBef>
                        <a:spcAft>
                          <a:spcPts val="0"/>
                        </a:spcAft>
                      </a:pPr>
                      <a:r>
                        <a:rPr lang="en-US" sz="1400">
                          <a:effectLst/>
                        </a:rPr>
                        <a:t>ILRI</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spcBef>
                          <a:spcPts val="0"/>
                        </a:spcBef>
                        <a:spcAft>
                          <a:spcPts val="0"/>
                        </a:spcAft>
                      </a:pPr>
                      <a:r>
                        <a:rPr lang="en-US" sz="1400">
                          <a:effectLst/>
                        </a:rPr>
                        <a:t>ICARDA</a:t>
                      </a:r>
                      <a:endParaRPr lang="en-US" sz="1400">
                        <a:effectLst/>
                        <a:latin typeface="Calibri" panose="020F0502020204030204" pitchFamily="34" charset="0"/>
                        <a:ea typeface="Calibri" panose="020F0502020204030204" pitchFamily="34" charset="0"/>
                      </a:endParaRPr>
                    </a:p>
                  </a:txBody>
                  <a:tcPr marL="0" marR="0" marT="0" marB="0"/>
                </a:tc>
                <a:tc>
                  <a:txBody>
                    <a:bodyPr/>
                    <a:lstStyle/>
                    <a:p>
                      <a:pPr marL="0" marR="0" algn="ctr">
                        <a:spcBef>
                          <a:spcPts val="0"/>
                        </a:spcBef>
                        <a:spcAft>
                          <a:spcPts val="0"/>
                        </a:spcAft>
                      </a:pPr>
                      <a:r>
                        <a:rPr lang="en-US" sz="1400">
                          <a:effectLst/>
                        </a:rPr>
                        <a:t>ILRI</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spcBef>
                          <a:spcPts val="0"/>
                        </a:spcBef>
                        <a:spcAft>
                          <a:spcPts val="0"/>
                        </a:spcAft>
                      </a:pPr>
                      <a:r>
                        <a:rPr lang="en-US" sz="1400">
                          <a:effectLst/>
                        </a:rPr>
                        <a:t>ICARDA</a:t>
                      </a:r>
                      <a:endParaRPr lang="en-US" sz="1400">
                        <a:effectLst/>
                        <a:latin typeface="Calibri" panose="020F0502020204030204" pitchFamily="34" charset="0"/>
                        <a:ea typeface="Calibri" panose="020F0502020204030204" pitchFamily="34" charset="0"/>
                      </a:endParaRPr>
                    </a:p>
                  </a:txBody>
                  <a:tcPr marL="0" marR="0" marT="0" marB="0"/>
                </a:tc>
              </a:tr>
              <a:tr h="320456">
                <a:tc>
                  <a:txBody>
                    <a:bodyPr/>
                    <a:lstStyle/>
                    <a:p>
                      <a:pPr marL="0" marR="0">
                        <a:spcBef>
                          <a:spcPts val="0"/>
                        </a:spcBef>
                        <a:spcAft>
                          <a:spcPts val="0"/>
                        </a:spcAft>
                      </a:pPr>
                      <a:r>
                        <a:rPr lang="en-US" sz="1400">
                          <a:effectLst/>
                        </a:rPr>
                        <a:t>1</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spcBef>
                          <a:spcPts val="0"/>
                        </a:spcBef>
                        <a:spcAft>
                          <a:spcPts val="0"/>
                        </a:spcAft>
                      </a:pPr>
                      <a:r>
                        <a:rPr lang="en-US" sz="1400">
                          <a:effectLst/>
                        </a:rPr>
                        <a:t>Policies, foresight and systems analysis</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a:effectLst/>
                        </a:rPr>
                        <a:t>$333,008</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a:effectLst/>
                        </a:rPr>
                        <a:t>$51,675</a:t>
                      </a:r>
                      <a:endParaRPr lang="en-US" sz="1400">
                        <a:effectLst/>
                        <a:latin typeface="Calibri" panose="020F0502020204030204" pitchFamily="34" charset="0"/>
                        <a:ea typeface="Calibri" panose="020F0502020204030204" pitchFamily="34" charset="0"/>
                      </a:endParaRPr>
                    </a:p>
                  </a:txBody>
                  <a:tcPr marL="0" marR="0" marT="0" marB="0"/>
                </a:tc>
                <a:tc>
                  <a:txBody>
                    <a:bodyPr/>
                    <a:lstStyle/>
                    <a:p>
                      <a:pPr marL="0" marR="0" algn="r">
                        <a:spcBef>
                          <a:spcPts val="0"/>
                        </a:spcBef>
                        <a:spcAft>
                          <a:spcPts val="0"/>
                        </a:spcAft>
                      </a:pPr>
                      <a:r>
                        <a:rPr lang="en-US" sz="1400">
                          <a:effectLst/>
                        </a:rPr>
                        <a:t>$250,971</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endParaRPr>
                    </a:p>
                  </a:txBody>
                  <a:tcPr marL="0" marR="0" marT="0" marB="0"/>
                </a:tc>
              </a:tr>
              <a:tr h="267613">
                <a:tc>
                  <a:txBody>
                    <a:bodyPr/>
                    <a:lstStyle/>
                    <a:p>
                      <a:pPr marL="0" marR="0">
                        <a:spcBef>
                          <a:spcPts val="0"/>
                        </a:spcBef>
                        <a:spcAft>
                          <a:spcPts val="0"/>
                        </a:spcAft>
                      </a:pPr>
                      <a:r>
                        <a:rPr lang="en-US" sz="1400">
                          <a:effectLst/>
                        </a:rPr>
                        <a:t>2</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spcBef>
                          <a:spcPts val="0"/>
                        </a:spcBef>
                        <a:spcAft>
                          <a:spcPts val="0"/>
                        </a:spcAft>
                      </a:pPr>
                      <a:r>
                        <a:rPr lang="en-US" sz="1400" dirty="0">
                          <a:effectLst/>
                        </a:rPr>
                        <a:t>Gender and social equity</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a:effectLst/>
                        </a:rPr>
                        <a:t>$225,309</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endParaRPr>
                    </a:p>
                  </a:txBody>
                  <a:tcPr marL="0" marR="0" marT="0" marB="0"/>
                </a:tc>
                <a:tc>
                  <a:txBody>
                    <a:bodyPr/>
                    <a:lstStyle/>
                    <a:p>
                      <a:pPr marL="0" marR="0" algn="r">
                        <a:spcBef>
                          <a:spcPts val="0"/>
                        </a:spcBef>
                        <a:spcAft>
                          <a:spcPts val="0"/>
                        </a:spcAft>
                      </a:pPr>
                      <a:r>
                        <a:rPr lang="en-US" sz="1400">
                          <a:effectLst/>
                        </a:rPr>
                        <a:t>$32,000</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endParaRPr>
                    </a:p>
                  </a:txBody>
                  <a:tcPr marL="0" marR="0" marT="0" marB="0"/>
                </a:tc>
              </a:tr>
              <a:tr h="267613">
                <a:tc>
                  <a:txBody>
                    <a:bodyPr/>
                    <a:lstStyle/>
                    <a:p>
                      <a:pPr marL="0" marR="0">
                        <a:spcBef>
                          <a:spcPts val="0"/>
                        </a:spcBef>
                        <a:spcAft>
                          <a:spcPts val="0"/>
                        </a:spcAft>
                      </a:pPr>
                      <a:r>
                        <a:rPr lang="en-US" sz="1400">
                          <a:effectLst/>
                        </a:rPr>
                        <a:t>3</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spcBef>
                          <a:spcPts val="0"/>
                        </a:spcBef>
                        <a:spcAft>
                          <a:spcPts val="0"/>
                        </a:spcAft>
                      </a:pPr>
                      <a:r>
                        <a:rPr lang="en-US" sz="1400">
                          <a:effectLst/>
                        </a:rPr>
                        <a:t>Food and nutrition security through livestock</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a:effectLst/>
                        </a:rPr>
                        <a:t>$175,434</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endParaRPr>
                    </a:p>
                  </a:txBody>
                  <a:tcPr marL="0" marR="0" marT="0" marB="0"/>
                </a:tc>
                <a:tc>
                  <a:txBody>
                    <a:bodyPr/>
                    <a:lstStyle/>
                    <a:p>
                      <a:pPr marL="0" marR="0" algn="r">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endParaRPr>
                    </a:p>
                  </a:txBody>
                  <a:tcPr marL="0" marR="0" marT="0" marB="0"/>
                </a:tc>
              </a:tr>
              <a:tr h="535227">
                <a:tc>
                  <a:txBody>
                    <a:bodyPr/>
                    <a:lstStyle/>
                    <a:p>
                      <a:pPr marL="0" marR="0">
                        <a:spcBef>
                          <a:spcPts val="0"/>
                        </a:spcBef>
                        <a:spcAft>
                          <a:spcPts val="0"/>
                        </a:spcAft>
                      </a:pPr>
                      <a:r>
                        <a:rPr lang="en-US" sz="1400">
                          <a:effectLst/>
                        </a:rPr>
                        <a:t>4</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spcBef>
                          <a:spcPts val="0"/>
                        </a:spcBef>
                        <a:spcAft>
                          <a:spcPts val="0"/>
                        </a:spcAft>
                      </a:pPr>
                      <a:r>
                        <a:rPr lang="en-US" sz="1400">
                          <a:effectLst/>
                        </a:rPr>
                        <a:t>Integrated technologies, practices and institutions for improved livestock systems</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a:effectLst/>
                        </a:rPr>
                        <a:t>$438,335</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a:effectLst/>
                        </a:rPr>
                        <a:t>$252,471</a:t>
                      </a:r>
                      <a:endParaRPr lang="en-US" sz="1400">
                        <a:effectLst/>
                        <a:latin typeface="Calibri" panose="020F0502020204030204" pitchFamily="34" charset="0"/>
                        <a:ea typeface="Calibri" panose="020F0502020204030204" pitchFamily="34" charset="0"/>
                      </a:endParaRPr>
                    </a:p>
                  </a:txBody>
                  <a:tcPr marL="0" marR="0" marT="0" marB="0"/>
                </a:tc>
                <a:tc>
                  <a:txBody>
                    <a:bodyPr/>
                    <a:lstStyle/>
                    <a:p>
                      <a:pPr marL="0" marR="0" algn="r">
                        <a:spcBef>
                          <a:spcPts val="0"/>
                        </a:spcBef>
                        <a:spcAft>
                          <a:spcPts val="0"/>
                        </a:spcAft>
                      </a:pPr>
                      <a:r>
                        <a:rPr lang="en-US" sz="1400">
                          <a:effectLst/>
                        </a:rPr>
                        <a:t>5,995,615</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a:effectLst/>
                        </a:rPr>
                        <a:t>$68,975</a:t>
                      </a:r>
                      <a:endParaRPr lang="en-US" sz="1400">
                        <a:effectLst/>
                        <a:latin typeface="Calibri" panose="020F0502020204030204" pitchFamily="34" charset="0"/>
                        <a:ea typeface="Calibri" panose="020F0502020204030204" pitchFamily="34" charset="0"/>
                      </a:endParaRPr>
                    </a:p>
                  </a:txBody>
                  <a:tcPr marL="0" marR="0" marT="0" marB="0"/>
                </a:tc>
              </a:tr>
              <a:tr h="267613">
                <a:tc>
                  <a:txBody>
                    <a:bodyPr/>
                    <a:lstStyle/>
                    <a:p>
                      <a:pPr marL="0" marR="0">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spcBef>
                          <a:spcPts val="0"/>
                        </a:spcBef>
                        <a:spcAft>
                          <a:spcPts val="0"/>
                        </a:spcAft>
                      </a:pPr>
                      <a:r>
                        <a:rPr lang="en-US" sz="1400">
                          <a:effectLst/>
                        </a:rPr>
                        <a:t>Total</a:t>
                      </a:r>
                      <a:endParaRPr lang="en-US" sz="140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dirty="0">
                          <a:effectLst/>
                        </a:rPr>
                        <a:t>1,172,086</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dirty="0">
                          <a:effectLst/>
                        </a:rPr>
                        <a:t>$304,146</a:t>
                      </a:r>
                      <a:endParaRPr lang="en-US" sz="1400" dirty="0">
                        <a:effectLst/>
                        <a:latin typeface="Calibri" panose="020F0502020204030204" pitchFamily="34" charset="0"/>
                        <a:ea typeface="Calibri" panose="020F0502020204030204" pitchFamily="34" charset="0"/>
                      </a:endParaRPr>
                    </a:p>
                  </a:txBody>
                  <a:tcPr marL="0" marR="0" marT="0" marB="0"/>
                </a:tc>
                <a:tc>
                  <a:txBody>
                    <a:bodyPr/>
                    <a:lstStyle/>
                    <a:p>
                      <a:pPr marL="0" marR="0" algn="r">
                        <a:spcBef>
                          <a:spcPts val="0"/>
                        </a:spcBef>
                        <a:spcAft>
                          <a:spcPts val="0"/>
                        </a:spcAft>
                      </a:pPr>
                      <a:r>
                        <a:rPr lang="en-US" sz="1400" dirty="0">
                          <a:effectLst/>
                        </a:rPr>
                        <a:t>6,278,586</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r">
                        <a:spcBef>
                          <a:spcPts val="0"/>
                        </a:spcBef>
                        <a:spcAft>
                          <a:spcPts val="0"/>
                        </a:spcAft>
                      </a:pPr>
                      <a:r>
                        <a:rPr lang="en-US" sz="1400" dirty="0">
                          <a:effectLst/>
                        </a:rPr>
                        <a:t>$68,975</a:t>
                      </a:r>
                      <a:endParaRPr lang="en-US" sz="1400" dirty="0">
                        <a:effectLst/>
                        <a:latin typeface="Calibri" panose="020F0502020204030204" pitchFamily="34" charset="0"/>
                        <a:ea typeface="Calibri" panose="020F0502020204030204" pitchFamily="34" charset="0"/>
                      </a:endParaRPr>
                    </a:p>
                  </a:txBody>
                  <a:tcPr marL="0" marR="0" marT="0" marB="0"/>
                </a:tc>
              </a:tr>
            </a:tbl>
          </a:graphicData>
        </a:graphic>
      </p:graphicFrame>
      <p:sp>
        <p:nvSpPr>
          <p:cNvPr id="5" name="TextBox 4"/>
          <p:cNvSpPr txBox="1"/>
          <p:nvPr/>
        </p:nvSpPr>
        <p:spPr>
          <a:xfrm>
            <a:off x="2259724" y="1418897"/>
            <a:ext cx="4684552" cy="369332"/>
          </a:xfrm>
          <a:prstGeom prst="rect">
            <a:avLst/>
          </a:prstGeom>
          <a:noFill/>
        </p:spPr>
        <p:txBody>
          <a:bodyPr wrap="none" rtlCol="0">
            <a:spAutoFit/>
          </a:bodyPr>
          <a:lstStyle/>
          <a:p>
            <a:r>
              <a:rPr lang="en-US" dirty="0" smtClean="0"/>
              <a:t>W1/2 = $1,476,200   W3/</a:t>
            </a:r>
            <a:r>
              <a:rPr lang="en-US" dirty="0" err="1" smtClean="0"/>
              <a:t>bilaterals</a:t>
            </a:r>
            <a:r>
              <a:rPr lang="en-US" dirty="0" smtClean="0"/>
              <a:t> = $6,347,500</a:t>
            </a:r>
            <a:endParaRPr lang="en-US" dirty="0"/>
          </a:p>
        </p:txBody>
      </p:sp>
    </p:spTree>
    <p:extLst>
      <p:ext uri="{BB962C8B-B14F-4D97-AF65-F5344CB8AC3E}">
        <p14:creationId xmlns:p14="http://schemas.microsoft.com/office/powerpoint/2010/main" val="6493308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p:cNvSpPr/>
          <p:nvPr/>
        </p:nvSpPr>
        <p:spPr>
          <a:xfrm rot="10800000">
            <a:off x="0" y="4910082"/>
            <a:ext cx="12192000" cy="1947918"/>
          </a:xfrm>
          <a:custGeom>
            <a:avLst/>
            <a:gdLst>
              <a:gd name="connsiteX0" fmla="*/ 0 w 7366000"/>
              <a:gd name="connsiteY0" fmla="*/ 0 h 1176867"/>
              <a:gd name="connsiteX1" fmla="*/ 7366000 w 7366000"/>
              <a:gd name="connsiteY1" fmla="*/ 0 h 1176867"/>
              <a:gd name="connsiteX2" fmla="*/ 7366000 w 7366000"/>
              <a:gd name="connsiteY2" fmla="*/ 1176867 h 1176867"/>
              <a:gd name="connsiteX3" fmla="*/ 0 w 7366000"/>
              <a:gd name="connsiteY3" fmla="*/ 1176867 h 1176867"/>
              <a:gd name="connsiteX4" fmla="*/ 0 w 7366000"/>
              <a:gd name="connsiteY4" fmla="*/ 0 h 1176867"/>
              <a:gd name="connsiteX0" fmla="*/ 0 w 7366000"/>
              <a:gd name="connsiteY0" fmla="*/ 0 h 1176867"/>
              <a:gd name="connsiteX1" fmla="*/ 7366000 w 7366000"/>
              <a:gd name="connsiteY1" fmla="*/ 0 h 1176867"/>
              <a:gd name="connsiteX2" fmla="*/ 7366000 w 7366000"/>
              <a:gd name="connsiteY2" fmla="*/ 1176867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 name="connsiteX0" fmla="*/ 0 w 7366000"/>
              <a:gd name="connsiteY0" fmla="*/ 0 h 1176867"/>
              <a:gd name="connsiteX1" fmla="*/ 7366000 w 7366000"/>
              <a:gd name="connsiteY1" fmla="*/ 0 h 1176867"/>
              <a:gd name="connsiteX2" fmla="*/ 5520267 w 7366000"/>
              <a:gd name="connsiteY2" fmla="*/ 397933 h 1176867"/>
              <a:gd name="connsiteX3" fmla="*/ 1591733 w 7366000"/>
              <a:gd name="connsiteY3" fmla="*/ 279400 h 1176867"/>
              <a:gd name="connsiteX4" fmla="*/ 0 w 7366000"/>
              <a:gd name="connsiteY4" fmla="*/ 1176867 h 1176867"/>
              <a:gd name="connsiteX5" fmla="*/ 0 w 7366000"/>
              <a:gd name="connsiteY5" fmla="*/ 0 h 117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0" h="1176867">
                <a:moveTo>
                  <a:pt x="0" y="0"/>
                </a:moveTo>
                <a:lnTo>
                  <a:pt x="7366000" y="0"/>
                </a:lnTo>
                <a:cubicBezTo>
                  <a:pt x="6776156" y="174977"/>
                  <a:pt x="6423378" y="383822"/>
                  <a:pt x="5520267" y="397933"/>
                </a:cubicBezTo>
                <a:cubicBezTo>
                  <a:pt x="4027311" y="431800"/>
                  <a:pt x="2331155" y="76200"/>
                  <a:pt x="1591733" y="279400"/>
                </a:cubicBezTo>
                <a:cubicBezTo>
                  <a:pt x="1001888" y="426157"/>
                  <a:pt x="547512" y="615244"/>
                  <a:pt x="0" y="1176867"/>
                </a:cubicBezTo>
                <a:lnTo>
                  <a:pt x="0" y="0"/>
                </a:lnTo>
                <a:close/>
              </a:path>
            </a:pathLst>
          </a:custGeom>
          <a:solidFill>
            <a:srgbClr val="C24D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Resultado de imagen para cgiar livestock logo"/>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4000500" y="2444750"/>
            <a:ext cx="4191000" cy="1968500"/>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2697305" y="5092920"/>
            <a:ext cx="6797390" cy="704261"/>
            <a:chOff x="466085" y="6073834"/>
            <a:chExt cx="6797390" cy="704261"/>
          </a:xfrm>
        </p:grpSpPr>
        <p:pic>
          <p:nvPicPr>
            <p:cNvPr id="5" name="Picture 2" descr="Resultado de imagen para icarda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085" y="6255767"/>
              <a:ext cx="1408522" cy="34039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Resultado de imagen para ilri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8896" y="6073834"/>
              <a:ext cx="704261" cy="7042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slu sweden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66244" y="6073834"/>
              <a:ext cx="701015" cy="70426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Resultado de imagen para giz 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54953" y="6219632"/>
              <a:ext cx="1408522" cy="41266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54794" y="6136869"/>
              <a:ext cx="1408522" cy="578190"/>
            </a:xfrm>
            <a:prstGeom prst="rect">
              <a:avLst/>
            </a:prstGeom>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00645" y="1038261"/>
            <a:ext cx="11435840" cy="5909310"/>
          </a:xfrm>
          <a:prstGeom prst="rect">
            <a:avLst/>
          </a:prstGeom>
          <a:noFill/>
        </p:spPr>
        <p:txBody>
          <a:bodyPr wrap="square">
            <a:spAutoFit/>
          </a:bodyPr>
          <a:lstStyle/>
          <a:p>
            <a:pPr lvl="0"/>
            <a:r>
              <a:rPr lang="en-GB" dirty="0"/>
              <a:t>Gender equity relative to their level of effort (i.e. labour) at household level in the use of, and control of income generated by, livestock related productive assets and resources, impacting 288,000 women across four countries.		</a:t>
            </a:r>
            <a:endParaRPr lang="en-US" dirty="0"/>
          </a:p>
          <a:p>
            <a:pPr lvl="0"/>
            <a:r>
              <a:rPr lang="en-GB" dirty="0"/>
              <a:t>Improved capacity of 1 million women and young people to participate in livestock related decision-making in five countries.		</a:t>
            </a:r>
            <a:endParaRPr lang="en-US" dirty="0"/>
          </a:p>
          <a:p>
            <a:pPr lvl="0"/>
            <a:endParaRPr lang="en-GB" dirty="0" smtClean="0"/>
          </a:p>
          <a:p>
            <a:pPr lvl="0"/>
            <a:r>
              <a:rPr lang="en-GB" dirty="0" smtClean="0"/>
              <a:t>Three </a:t>
            </a:r>
            <a:r>
              <a:rPr lang="en-GB" dirty="0"/>
              <a:t>million poor people (men and women), in four countries, with an increase in access to more affordable, safe, and nutrient rich animal-source foods.		</a:t>
            </a:r>
            <a:endParaRPr lang="en-US" dirty="0"/>
          </a:p>
          <a:p>
            <a:pPr lvl="0"/>
            <a:endParaRPr lang="en-GB" dirty="0" smtClean="0"/>
          </a:p>
          <a:p>
            <a:pPr lvl="0"/>
            <a:r>
              <a:rPr lang="en-GB" dirty="0" smtClean="0"/>
              <a:t>Innovative </a:t>
            </a:r>
            <a:r>
              <a:rPr lang="en-GB" dirty="0"/>
              <a:t>institutional options that improve resilience that are tested and adopted by national and international research &amp; development partners, increasing the resilience of 356,000 rural livestock-keeping households (1.7 million individuals) in three countries.	</a:t>
            </a:r>
            <a:endParaRPr lang="en-US" dirty="0"/>
          </a:p>
          <a:p>
            <a:pPr lvl="0"/>
            <a:endParaRPr lang="en-GB" dirty="0" smtClean="0"/>
          </a:p>
          <a:p>
            <a:pPr lvl="0"/>
            <a:r>
              <a:rPr lang="en-GB" dirty="0" smtClean="0"/>
              <a:t>A </a:t>
            </a:r>
            <a:r>
              <a:rPr lang="en-GB" dirty="0"/>
              <a:t>15% Increase, on average in total household income from livestock-related activities, including a 25% increase, on average, in the proportion controlled by women, for 449,000 households (&amp; 2.2 million individuals) in eight countries.		</a:t>
            </a:r>
            <a:endParaRPr lang="en-US" dirty="0"/>
          </a:p>
          <a:p>
            <a:pPr lvl="0"/>
            <a:r>
              <a:rPr lang="en-GB" dirty="0"/>
              <a:t>454,000 livestock keeping households (representing 2.2 million individuals, including women) increase their supply of livestock to the market by 15%, on average, in seven countries.</a:t>
            </a:r>
            <a:endParaRPr lang="en-US" dirty="0"/>
          </a:p>
          <a:p>
            <a:endParaRPr lang="en-US" dirty="0" smtClean="0"/>
          </a:p>
          <a:p>
            <a:r>
              <a:rPr lang="en-US" dirty="0" smtClean="0"/>
              <a:t>Policies </a:t>
            </a:r>
            <a:r>
              <a:rPr lang="en-US" dirty="0"/>
              <a:t>and investment within and across four countries at local, country and regional level explicitly include pro-poor livestock mediated development, reaching 2 million livestock keepers &amp; other value-chain actors.	</a:t>
            </a:r>
            <a:endParaRPr lang="en-US" dirty="0">
              <a:solidFill>
                <a:schemeClr val="tx1">
                  <a:lumMod val="65000"/>
                  <a:lumOff val="3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9220" name="TextBox 8"/>
          <p:cNvSpPr txBox="1">
            <a:spLocks noChangeArrowheads="1"/>
          </p:cNvSpPr>
          <p:nvPr/>
        </p:nvSpPr>
        <p:spPr bwMode="auto">
          <a:xfrm>
            <a:off x="1838193" y="288573"/>
            <a:ext cx="856074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ts val="3000"/>
              </a:lnSpc>
            </a:pPr>
            <a:r>
              <a:rPr lang="en-US" altLang="es-CO" sz="28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Outcomes to 2022</a:t>
            </a:r>
            <a:endParaRPr lang="en-US" altLang="es-CO" sz="28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9540770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5100" y="0"/>
            <a:ext cx="7301718" cy="1143000"/>
          </a:xfrm>
        </p:spPr>
        <p:txBody>
          <a:bodyPr/>
          <a:lstStyle/>
          <a:p>
            <a:r>
              <a:rPr lang="en-US" sz="3200" dirty="0">
                <a:solidFill>
                  <a:schemeClr val="bg1"/>
                </a:solidFill>
              </a:rPr>
              <a:t>Livestock CRP structure</a:t>
            </a:r>
          </a:p>
        </p:txBody>
      </p:sp>
      <p:sp>
        <p:nvSpPr>
          <p:cNvPr id="3" name="Isosceles Triangle 2"/>
          <p:cNvSpPr/>
          <p:nvPr/>
        </p:nvSpPr>
        <p:spPr>
          <a:xfrm>
            <a:off x="4900246" y="3066758"/>
            <a:ext cx="2391508" cy="205388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Livestock</a:t>
            </a:r>
          </a:p>
        </p:txBody>
      </p:sp>
      <p:sp>
        <p:nvSpPr>
          <p:cNvPr id="4" name="Rounded Rectangle 3"/>
          <p:cNvSpPr/>
          <p:nvPr/>
        </p:nvSpPr>
        <p:spPr>
          <a:xfrm>
            <a:off x="5301176" y="2359856"/>
            <a:ext cx="1589649" cy="1111348"/>
          </a:xfrm>
          <a:prstGeom prst="roundRect">
            <a:avLst/>
          </a:prstGeom>
          <a:solidFill>
            <a:schemeClr val="accent4">
              <a:alpha val="49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mtClean="0">
                <a:solidFill>
                  <a:schemeClr val="tx1"/>
                </a:solidFill>
              </a:rPr>
              <a:t>Genetics</a:t>
            </a:r>
            <a:endParaRPr lang="en-US" dirty="0">
              <a:solidFill>
                <a:schemeClr val="tx1"/>
              </a:solidFill>
            </a:endParaRPr>
          </a:p>
        </p:txBody>
      </p:sp>
      <p:sp>
        <p:nvSpPr>
          <p:cNvPr id="5" name="Rounded Rectangle 4"/>
          <p:cNvSpPr/>
          <p:nvPr/>
        </p:nvSpPr>
        <p:spPr>
          <a:xfrm>
            <a:off x="6693878" y="4712677"/>
            <a:ext cx="1589649" cy="1111348"/>
          </a:xfrm>
          <a:prstGeom prst="roundRect">
            <a:avLst/>
          </a:prstGeom>
          <a:solidFill>
            <a:schemeClr val="accent5">
              <a:lumMod val="60000"/>
              <a:lumOff val="40000"/>
              <a:alpha val="49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solidFill>
                  <a:schemeClr val="tx1"/>
                </a:solidFill>
              </a:rPr>
              <a:t>Health</a:t>
            </a:r>
            <a:endParaRPr lang="en-US" dirty="0">
              <a:solidFill>
                <a:schemeClr val="tx1"/>
              </a:solidFill>
            </a:endParaRPr>
          </a:p>
        </p:txBody>
      </p:sp>
      <p:sp>
        <p:nvSpPr>
          <p:cNvPr id="6" name="Rounded Rectangle 5"/>
          <p:cNvSpPr/>
          <p:nvPr/>
        </p:nvSpPr>
        <p:spPr>
          <a:xfrm>
            <a:off x="4028050" y="4716193"/>
            <a:ext cx="1589649" cy="1111348"/>
          </a:xfrm>
          <a:prstGeom prst="roundRect">
            <a:avLst/>
          </a:prstGeom>
          <a:solidFill>
            <a:srgbClr val="0070C0">
              <a:alpha val="49000"/>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solidFill>
                  <a:schemeClr val="tx1"/>
                </a:solidFill>
              </a:rPr>
              <a:t>Nutrition</a:t>
            </a:r>
            <a:endParaRPr lang="en-US" dirty="0">
              <a:solidFill>
                <a:schemeClr val="tx1"/>
              </a:solidFill>
            </a:endParaRPr>
          </a:p>
        </p:txBody>
      </p:sp>
      <p:sp>
        <p:nvSpPr>
          <p:cNvPr id="7" name="Rounded Rectangle 6"/>
          <p:cNvSpPr/>
          <p:nvPr/>
        </p:nvSpPr>
        <p:spPr>
          <a:xfrm>
            <a:off x="2002303" y="2250836"/>
            <a:ext cx="6428935" cy="3896747"/>
          </a:xfrm>
          <a:prstGeom prst="round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002302" y="1494693"/>
            <a:ext cx="2222696" cy="1111348"/>
          </a:xfrm>
          <a:prstGeom prst="roundRect">
            <a:avLst/>
          </a:prstGeom>
          <a:solidFill>
            <a:schemeClr val="accent3">
              <a:alpha val="49000"/>
            </a:schemeClr>
          </a:solidFill>
          <a:ln>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solidFill>
                  <a:schemeClr val="tx1"/>
                </a:solidFill>
              </a:rPr>
              <a:t>Environment</a:t>
            </a:r>
            <a:endParaRPr lang="en-US" dirty="0">
              <a:solidFill>
                <a:schemeClr val="tx1"/>
              </a:solidFill>
            </a:endParaRPr>
          </a:p>
        </p:txBody>
      </p:sp>
      <p:sp>
        <p:nvSpPr>
          <p:cNvPr id="9" name="Rounded Rectangle 8"/>
          <p:cNvSpPr/>
          <p:nvPr/>
        </p:nvSpPr>
        <p:spPr>
          <a:xfrm>
            <a:off x="3899096" y="2321176"/>
            <a:ext cx="6428935" cy="3896747"/>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8305799" y="1695161"/>
            <a:ext cx="2222696" cy="1111348"/>
          </a:xfrm>
          <a:prstGeom prst="roundRect">
            <a:avLst/>
          </a:prstGeom>
          <a:solidFill>
            <a:srgbClr val="C00000">
              <a:alpha val="49000"/>
            </a:srgbClr>
          </a:solidFill>
          <a:ln>
            <a:solidFill>
              <a:srgbClr val="990033"/>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solidFill>
                  <a:schemeClr val="tx1"/>
                </a:solidFill>
              </a:rPr>
              <a:t>Livelihoods and AFS</a:t>
            </a:r>
            <a:endParaRPr lang="en-US" dirty="0">
              <a:solidFill>
                <a:schemeClr val="tx1"/>
              </a:solidFill>
            </a:endParaRPr>
          </a:p>
        </p:txBody>
      </p:sp>
      <p:sp>
        <p:nvSpPr>
          <p:cNvPr id="11" name="Rectangle 10"/>
          <p:cNvSpPr/>
          <p:nvPr/>
        </p:nvSpPr>
        <p:spPr>
          <a:xfrm>
            <a:off x="1600199" y="2915530"/>
            <a:ext cx="3099582" cy="707886"/>
          </a:xfrm>
          <a:prstGeom prst="rect">
            <a:avLst/>
          </a:prstGeom>
        </p:spPr>
        <p:txBody>
          <a:bodyPr wrap="square">
            <a:spAutoFit/>
          </a:bodyPr>
          <a:lstStyle/>
          <a:p>
            <a:pPr lvl="1"/>
            <a:r>
              <a:rPr lang="en-US" sz="2000" b="1" dirty="0"/>
              <a:t>GHG emissions</a:t>
            </a:r>
          </a:p>
          <a:p>
            <a:pPr lvl="1"/>
            <a:r>
              <a:rPr lang="en-US" sz="2000" b="1" dirty="0"/>
              <a:t>Biodiversity impacts</a:t>
            </a:r>
          </a:p>
        </p:txBody>
      </p:sp>
      <p:sp>
        <p:nvSpPr>
          <p:cNvPr id="12" name="Rectangle 11"/>
          <p:cNvSpPr/>
          <p:nvPr/>
        </p:nvSpPr>
        <p:spPr>
          <a:xfrm>
            <a:off x="6890824" y="3054819"/>
            <a:ext cx="3838135" cy="1631216"/>
          </a:xfrm>
          <a:prstGeom prst="rect">
            <a:avLst/>
          </a:prstGeom>
        </p:spPr>
        <p:txBody>
          <a:bodyPr wrap="square">
            <a:spAutoFit/>
          </a:bodyPr>
          <a:lstStyle/>
          <a:p>
            <a:pPr lvl="1"/>
            <a:r>
              <a:rPr lang="en-US" sz="2000" b="1" dirty="0"/>
              <a:t>Foresight  and policy analysis</a:t>
            </a:r>
          </a:p>
          <a:p>
            <a:pPr lvl="1"/>
            <a:r>
              <a:rPr lang="en-US" sz="2000" b="1" dirty="0"/>
              <a:t>Gender-based analysis</a:t>
            </a:r>
          </a:p>
          <a:p>
            <a:pPr lvl="1"/>
            <a:r>
              <a:rPr lang="en-US" sz="2000" b="1" dirty="0"/>
              <a:t>Nutrition</a:t>
            </a:r>
          </a:p>
          <a:p>
            <a:pPr lvl="1"/>
            <a:r>
              <a:rPr lang="en-US" sz="2000" b="1" dirty="0"/>
              <a:t>Integrated technology and  institutions</a:t>
            </a:r>
          </a:p>
        </p:txBody>
      </p:sp>
      <p:cxnSp>
        <p:nvCxnSpPr>
          <p:cNvPr id="16" name="Straight Arrow Connector 15"/>
          <p:cNvCxnSpPr/>
          <p:nvPr/>
        </p:nvCxnSpPr>
        <p:spPr>
          <a:xfrm flipH="1">
            <a:off x="4699781" y="3512836"/>
            <a:ext cx="516988" cy="883316"/>
          </a:xfrm>
          <a:prstGeom prst="straightConnector1">
            <a:avLst/>
          </a:prstGeom>
          <a:ln w="1047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890822" y="3509919"/>
            <a:ext cx="455440" cy="881117"/>
          </a:xfrm>
          <a:prstGeom prst="straightConnector1">
            <a:avLst/>
          </a:prstGeom>
          <a:ln w="1047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666641" y="5416751"/>
            <a:ext cx="999100" cy="37054"/>
          </a:xfrm>
          <a:prstGeom prst="straightConnector1">
            <a:avLst/>
          </a:prstGeom>
          <a:ln w="104775">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8"/>
          <p:cNvSpPr txBox="1">
            <a:spLocks noChangeArrowheads="1"/>
          </p:cNvSpPr>
          <p:nvPr/>
        </p:nvSpPr>
        <p:spPr bwMode="auto">
          <a:xfrm>
            <a:off x="1838193" y="288573"/>
            <a:ext cx="856074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ts val="3000"/>
              </a:lnSpc>
            </a:pPr>
            <a:r>
              <a:rPr lang="en-US" altLang="es-CO" sz="28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LLAFS within the CRP structure</a:t>
            </a:r>
            <a:endParaRPr lang="en-US" altLang="es-CO" sz="28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326360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Box 8"/>
          <p:cNvSpPr txBox="1">
            <a:spLocks noChangeArrowheads="1"/>
          </p:cNvSpPr>
          <p:nvPr/>
        </p:nvSpPr>
        <p:spPr bwMode="auto">
          <a:xfrm>
            <a:off x="1818932" y="271639"/>
            <a:ext cx="856074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ts val="3000"/>
              </a:lnSpc>
            </a:pPr>
            <a:r>
              <a:rPr lang="en-US" altLang="es-CO" sz="28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Key </a:t>
            </a:r>
            <a:r>
              <a:rPr lang="en-US" altLang="es-CO" sz="28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flagship outputs per Cluster of </a:t>
            </a:r>
            <a:r>
              <a:rPr lang="en-US" altLang="es-CO" sz="28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Activity (COA)</a:t>
            </a:r>
            <a:endParaRPr lang="en-US" altLang="es-CO" sz="28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 name="Rounded Rectangle 4"/>
          <p:cNvSpPr/>
          <p:nvPr/>
        </p:nvSpPr>
        <p:spPr>
          <a:xfrm>
            <a:off x="280085" y="2140190"/>
            <a:ext cx="2743200" cy="3485547"/>
          </a:xfrm>
          <a:prstGeom prst="roundRect">
            <a:avLst>
              <a:gd name="adj" fmla="val 3229"/>
            </a:avLst>
          </a:prstGeom>
          <a:noFill/>
          <a:ln>
            <a:noFill/>
          </a:ln>
        </p:spPr>
        <p:style>
          <a:lnRef idx="1">
            <a:schemeClr val="accent1"/>
          </a:lnRef>
          <a:fillRef idx="2">
            <a:schemeClr val="accent1"/>
          </a:fillRef>
          <a:effectRef idx="1">
            <a:schemeClr val="accent1"/>
          </a:effectRef>
          <a:fontRef idx="minor">
            <a:schemeClr val="dk1"/>
          </a:fontRef>
        </p:style>
        <p:txBody>
          <a:bodyPr lIns="0" rIns="0" rtlCol="0" anchor="t"/>
          <a:lstStyle/>
          <a:p>
            <a:pPr marL="285750" lvl="0" indent="-285750">
              <a:buFont typeface="Arial" panose="020B0604020202020204" pitchFamily="34" charset="0"/>
              <a:buChar char="•"/>
            </a:pPr>
            <a:r>
              <a:rPr lang="en-GB" sz="1200" dirty="0"/>
              <a:t>Improved livestock system modelling and data capturing tools developed with </a:t>
            </a:r>
            <a:r>
              <a:rPr lang="en-GB" sz="1200" dirty="0" smtClean="0"/>
              <a:t>partners</a:t>
            </a:r>
            <a:endParaRPr lang="en-US" sz="1200" dirty="0"/>
          </a:p>
          <a:p>
            <a:pPr marL="285750" lvl="0" indent="-285750">
              <a:buFont typeface="Arial" panose="020B0604020202020204" pitchFamily="34" charset="0"/>
              <a:buChar char="•"/>
            </a:pPr>
            <a:endParaRPr lang="en-GB" sz="1200" dirty="0" smtClean="0"/>
          </a:p>
          <a:p>
            <a:pPr marL="285750" lvl="0" indent="-285750">
              <a:buFont typeface="Arial" panose="020B0604020202020204" pitchFamily="34" charset="0"/>
              <a:buChar char="•"/>
            </a:pPr>
            <a:r>
              <a:rPr lang="en-GB" sz="1200" dirty="0" smtClean="0"/>
              <a:t>In </a:t>
            </a:r>
            <a:r>
              <a:rPr lang="en-GB" sz="1200" dirty="0"/>
              <a:t>target CRP countries, empirical estimates of the levels and structure of supply and demand for animal-source foods in the future, under potential </a:t>
            </a:r>
            <a:r>
              <a:rPr lang="en-GB" sz="1200" dirty="0" smtClean="0"/>
              <a:t>alternative development </a:t>
            </a:r>
            <a:r>
              <a:rPr lang="en-GB" sz="1200" dirty="0"/>
              <a:t>and </a:t>
            </a:r>
            <a:r>
              <a:rPr lang="en-GB" sz="1200" dirty="0" smtClean="0"/>
              <a:t>technology scenarios</a:t>
            </a:r>
            <a:endParaRPr lang="en-US" sz="1200" dirty="0"/>
          </a:p>
          <a:p>
            <a:pPr marL="285750" lvl="0" indent="-285750">
              <a:buFont typeface="Arial" panose="020B0604020202020204" pitchFamily="34" charset="0"/>
              <a:buChar char="•"/>
            </a:pPr>
            <a:endParaRPr lang="en-GB" sz="1200" dirty="0" smtClean="0"/>
          </a:p>
          <a:p>
            <a:pPr marL="285750" lvl="0" indent="-285750">
              <a:buFont typeface="Arial" panose="020B0604020202020204" pitchFamily="34" charset="0"/>
              <a:buChar char="•"/>
            </a:pPr>
            <a:r>
              <a:rPr lang="en-GB" sz="1200" dirty="0" smtClean="0"/>
              <a:t>Impact </a:t>
            </a:r>
            <a:r>
              <a:rPr lang="en-GB" sz="1200" dirty="0"/>
              <a:t>assessment of these scenarios in terms of productivity, livelihoods, income, diet diversity, nutrient availability, equity, water use, and GHG </a:t>
            </a:r>
            <a:r>
              <a:rPr lang="en-GB" sz="1200" dirty="0" smtClean="0"/>
              <a:t>emissions.</a:t>
            </a:r>
            <a:endParaRPr lang="en-US" sz="1200" dirty="0"/>
          </a:p>
          <a:p>
            <a:pPr marL="742950" lvl="1" indent="-285750">
              <a:buFont typeface="Arial" panose="020B0604020202020204" pitchFamily="34" charset="0"/>
              <a:buChar char="•"/>
            </a:pPr>
            <a:endParaRPr lang="en-US" sz="1200" dirty="0"/>
          </a:p>
          <a:p>
            <a:pPr marL="285750" lvl="0" indent="-285750">
              <a:buFont typeface="Arial" panose="020B0604020202020204" pitchFamily="34" charset="0"/>
              <a:buChar char="•"/>
            </a:pPr>
            <a:r>
              <a:rPr lang="en-GB" sz="1200" dirty="0"/>
              <a:t>Guidance on livestock policy, technology and investment priorities and strategies for the </a:t>
            </a:r>
            <a:r>
              <a:rPr lang="en-GB" sz="1200" dirty="0" smtClean="0"/>
              <a:t> CRP and the CGIAR</a:t>
            </a:r>
            <a:endParaRPr lang="en-US" sz="1200" dirty="0"/>
          </a:p>
        </p:txBody>
      </p:sp>
      <p:sp>
        <p:nvSpPr>
          <p:cNvPr id="8" name="Rounded Rectangle 7"/>
          <p:cNvSpPr/>
          <p:nvPr/>
        </p:nvSpPr>
        <p:spPr>
          <a:xfrm>
            <a:off x="3189415" y="2140190"/>
            <a:ext cx="2743200" cy="3485547"/>
          </a:xfrm>
          <a:prstGeom prst="roundRect">
            <a:avLst>
              <a:gd name="adj" fmla="val 3229"/>
            </a:avLst>
          </a:prstGeom>
          <a:noFill/>
          <a:ln>
            <a:noFill/>
          </a:ln>
        </p:spPr>
        <p:style>
          <a:lnRef idx="1">
            <a:schemeClr val="accent2"/>
          </a:lnRef>
          <a:fillRef idx="2">
            <a:schemeClr val="accent2"/>
          </a:fillRef>
          <a:effectRef idx="1">
            <a:schemeClr val="accent2"/>
          </a:effectRef>
          <a:fontRef idx="minor">
            <a:schemeClr val="dk1"/>
          </a:fontRef>
        </p:style>
        <p:txBody>
          <a:bodyPr lIns="0" rIns="0" rtlCol="0" anchor="t"/>
          <a:lstStyle/>
          <a:p>
            <a:pPr marL="285750" lvl="0" indent="-285750">
              <a:buFont typeface="Arial" panose="020B0604020202020204" pitchFamily="34" charset="0"/>
              <a:buChar char="•"/>
            </a:pPr>
            <a:r>
              <a:rPr lang="en-GB" sz="1200" dirty="0"/>
              <a:t>Packages of gender-responsive institutional and technical innovations that are known to enhance productivity and equity. </a:t>
            </a:r>
            <a:endParaRPr lang="en-US" sz="1200" dirty="0"/>
          </a:p>
          <a:p>
            <a:pPr marL="285750" lvl="0" indent="-285750">
              <a:buFont typeface="Arial" panose="020B0604020202020204" pitchFamily="34" charset="0"/>
              <a:buChar char="•"/>
            </a:pPr>
            <a:endParaRPr lang="en-GB" sz="1200" dirty="0" smtClean="0"/>
          </a:p>
          <a:p>
            <a:pPr marL="285750" lvl="0" indent="-285750">
              <a:buFont typeface="Arial" panose="020B0604020202020204" pitchFamily="34" charset="0"/>
              <a:buChar char="•"/>
            </a:pPr>
            <a:r>
              <a:rPr lang="en-GB" sz="1200" dirty="0" smtClean="0"/>
              <a:t>Gender-transformative </a:t>
            </a:r>
            <a:r>
              <a:rPr lang="en-GB" sz="1200" dirty="0"/>
              <a:t>approaches</a:t>
            </a:r>
            <a:r>
              <a:rPr lang="en-GB" sz="1200" b="1" dirty="0"/>
              <a:t> </a:t>
            </a:r>
            <a:r>
              <a:rPr lang="en-GB" sz="1200" dirty="0"/>
              <a:t>developed to address the root causes of gender discrimination, and their effectiveness assessed, and entry points developed within policies, such as the Livestock Master Plans developed under Cluster 1. </a:t>
            </a:r>
            <a:endParaRPr lang="en-US" sz="1200" dirty="0"/>
          </a:p>
          <a:p>
            <a:pPr marL="285750" indent="-285750">
              <a:buFont typeface="Arial" panose="020B0604020202020204" pitchFamily="34" charset="0"/>
              <a:buChar char="•"/>
            </a:pPr>
            <a:endParaRPr lang="en-US" sz="1200" dirty="0" smtClean="0"/>
          </a:p>
          <a:p>
            <a:pPr marL="285750" indent="-285750">
              <a:buFont typeface="Arial" panose="020B0604020202020204" pitchFamily="34" charset="0"/>
              <a:buChar char="•"/>
            </a:pPr>
            <a:r>
              <a:rPr lang="en-US" sz="1200" dirty="0" smtClean="0"/>
              <a:t>Gender-sensitive </a:t>
            </a:r>
            <a:r>
              <a:rPr lang="en-US" sz="1200" dirty="0"/>
              <a:t>indicators and methodologies developed for assessing progress on gender strategic change (e.g. transformation of gender norms or empowerment).</a:t>
            </a:r>
            <a:endParaRPr lang="en-US"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9" name="Rounded Rectangle 8"/>
          <p:cNvSpPr/>
          <p:nvPr/>
        </p:nvSpPr>
        <p:spPr>
          <a:xfrm>
            <a:off x="6098745" y="2140190"/>
            <a:ext cx="2743200" cy="3485547"/>
          </a:xfrm>
          <a:prstGeom prst="roundRect">
            <a:avLst>
              <a:gd name="adj" fmla="val 3229"/>
            </a:avLst>
          </a:prstGeom>
          <a:noFill/>
          <a:ln>
            <a:noFill/>
          </a:ln>
        </p:spPr>
        <p:style>
          <a:lnRef idx="1">
            <a:schemeClr val="accent4"/>
          </a:lnRef>
          <a:fillRef idx="2">
            <a:schemeClr val="accent4"/>
          </a:fillRef>
          <a:effectRef idx="1">
            <a:schemeClr val="accent4"/>
          </a:effectRef>
          <a:fontRef idx="minor">
            <a:schemeClr val="dk1"/>
          </a:fontRef>
        </p:style>
        <p:txBody>
          <a:bodyPr lIns="0" rIns="0" rtlCol="0" anchor="t"/>
          <a:lstStyle/>
          <a:p>
            <a:pPr marL="285750" lvl="0" indent="-285750">
              <a:buFont typeface="Arial" panose="020B0604020202020204" pitchFamily="34" charset="0"/>
              <a:buChar char="•"/>
            </a:pPr>
            <a:r>
              <a:rPr lang="en-GB" sz="1200" dirty="0"/>
              <a:t>Increased understanding of the impact pathways from production of, and access to, animal-source foods, to improved nutrition in rural households (with clusters 2 and 4), with particular focus in own-consumption, income expenditure and women empowerment.</a:t>
            </a:r>
            <a:endParaRPr lang="en-US" sz="1200" dirty="0"/>
          </a:p>
          <a:p>
            <a:pPr marL="285750" indent="-285750">
              <a:buFont typeface="Arial" panose="020B0604020202020204" pitchFamily="34" charset="0"/>
              <a:buChar char="•"/>
            </a:pPr>
            <a:endParaRPr lang="en-US" sz="1200" dirty="0" smtClean="0"/>
          </a:p>
          <a:p>
            <a:pPr marL="285750" indent="-285750">
              <a:buFont typeface="Arial" panose="020B0604020202020204" pitchFamily="34" charset="0"/>
              <a:buChar char="•"/>
            </a:pPr>
            <a:r>
              <a:rPr lang="en-US" sz="1200" dirty="0" smtClean="0"/>
              <a:t>Innovative </a:t>
            </a:r>
            <a:r>
              <a:rPr lang="en-US" sz="1200" dirty="0"/>
              <a:t>evidence-based approaches for cost-effective nutrition-sensitive interventions that can improve availability, affordability, access and </a:t>
            </a:r>
            <a:r>
              <a:rPr lang="en-US" sz="1200" dirty="0" err="1"/>
              <a:t>utilisation</a:t>
            </a:r>
            <a:r>
              <a:rPr lang="en-US" sz="1200" dirty="0"/>
              <a:t> of </a:t>
            </a:r>
            <a:r>
              <a:rPr lang="en-US" sz="1200" dirty="0" smtClean="0"/>
              <a:t>animal-source</a:t>
            </a:r>
            <a:endParaRPr lang="es-CO" sz="1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0" name="Rounded Rectangle 9"/>
          <p:cNvSpPr/>
          <p:nvPr/>
        </p:nvSpPr>
        <p:spPr>
          <a:xfrm>
            <a:off x="9008076" y="2140190"/>
            <a:ext cx="2743200" cy="3485547"/>
          </a:xfrm>
          <a:prstGeom prst="roundRect">
            <a:avLst>
              <a:gd name="adj" fmla="val 3229"/>
            </a:avLst>
          </a:prstGeom>
          <a:noFill/>
          <a:ln>
            <a:noFill/>
          </a:ln>
        </p:spPr>
        <p:style>
          <a:lnRef idx="1">
            <a:schemeClr val="accent6"/>
          </a:lnRef>
          <a:fillRef idx="2">
            <a:schemeClr val="accent6"/>
          </a:fillRef>
          <a:effectRef idx="1">
            <a:schemeClr val="accent6"/>
          </a:effectRef>
          <a:fontRef idx="minor">
            <a:schemeClr val="dk1"/>
          </a:fontRef>
        </p:style>
        <p:txBody>
          <a:bodyPr lIns="0" rIns="0" rtlCol="0" anchor="t"/>
          <a:lstStyle/>
          <a:p>
            <a:pPr marL="285750" lvl="0" indent="-285750">
              <a:buFont typeface="Arial" panose="020B0604020202020204" pitchFamily="34" charset="0"/>
              <a:buChar char="•"/>
            </a:pPr>
            <a:r>
              <a:rPr lang="en-GB" sz="1200" dirty="0"/>
              <a:t>Best bet, improved and integrated suite of technologies and management strategies tested and analysed which enhance livelihoods and resilience (or reduce risk</a:t>
            </a:r>
            <a:r>
              <a:rPr lang="en-GB" sz="1200" dirty="0" smtClean="0"/>
              <a:t>)</a:t>
            </a:r>
            <a:endParaRPr lang="en-US" sz="1200" dirty="0"/>
          </a:p>
          <a:p>
            <a:pPr marL="285750" lvl="0" indent="-285750">
              <a:buFont typeface="Arial" panose="020B0604020202020204" pitchFamily="34" charset="0"/>
              <a:buChar char="•"/>
            </a:pPr>
            <a:endParaRPr lang="en-GB" sz="1200" dirty="0" smtClean="0"/>
          </a:p>
          <a:p>
            <a:pPr marL="285750" lvl="0" indent="-285750">
              <a:buFont typeface="Arial" panose="020B0604020202020204" pitchFamily="34" charset="0"/>
              <a:buChar char="•"/>
            </a:pPr>
            <a:r>
              <a:rPr lang="en-GB" sz="1200" dirty="0" smtClean="0"/>
              <a:t>New </a:t>
            </a:r>
            <a:r>
              <a:rPr lang="en-GB" sz="1200" dirty="0"/>
              <a:t>inclusive and scalable institutional arrangements developed and tested, that address key needs for </a:t>
            </a:r>
            <a:r>
              <a:rPr lang="en-GB" sz="1200" dirty="0" smtClean="0"/>
              <a:t>enhanced </a:t>
            </a:r>
            <a:r>
              <a:rPr lang="en-GB" sz="1200" dirty="0"/>
              <a:t>product market and value chain performance, </a:t>
            </a:r>
            <a:r>
              <a:rPr lang="en-GB" sz="1200" dirty="0" smtClean="0"/>
              <a:t> </a:t>
            </a:r>
            <a:r>
              <a:rPr lang="en-GB" sz="1200" dirty="0"/>
              <a:t>improved delivery of livestock inputs and </a:t>
            </a:r>
            <a:r>
              <a:rPr lang="en-GB" sz="1200" dirty="0" smtClean="0"/>
              <a:t>services.</a:t>
            </a:r>
            <a:endParaRPr lang="en-US" sz="1200" dirty="0"/>
          </a:p>
          <a:p>
            <a:pPr marL="285750" lvl="0" indent="-285750">
              <a:buFont typeface="Arial" panose="020B0604020202020204" pitchFamily="34" charset="0"/>
              <a:buChar char="•"/>
            </a:pPr>
            <a:endParaRPr lang="en-US" sz="1200" dirty="0" smtClean="0"/>
          </a:p>
          <a:p>
            <a:pPr marL="285750" lvl="0" indent="-285750">
              <a:buFont typeface="Arial" panose="020B0604020202020204" pitchFamily="34" charset="0"/>
              <a:buChar char="•"/>
            </a:pPr>
            <a:r>
              <a:rPr lang="en-US" sz="1200" dirty="0" smtClean="0"/>
              <a:t>Harmonized </a:t>
            </a:r>
            <a:r>
              <a:rPr lang="en-US" sz="1200" dirty="0"/>
              <a:t>ex ante and ex post impact assessments of selected technologies, practices and institutional arrangements across production systems and value chains</a:t>
            </a:r>
          </a:p>
        </p:txBody>
      </p:sp>
      <p:sp>
        <p:nvSpPr>
          <p:cNvPr id="11" name="Rounded Rectangle 10"/>
          <p:cNvSpPr/>
          <p:nvPr/>
        </p:nvSpPr>
        <p:spPr>
          <a:xfrm>
            <a:off x="280084" y="1061545"/>
            <a:ext cx="2743200" cy="1032112"/>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a:t>Policies, foresight and systems </a:t>
            </a:r>
            <a:r>
              <a:rPr lang="en-US" sz="1600" dirty="0" smtClean="0"/>
              <a:t>analysis </a:t>
            </a:r>
          </a:p>
          <a:p>
            <a:pPr algn="ctr"/>
            <a:r>
              <a:rPr lang="en-US" sz="1200" i="1" dirty="0" smtClean="0">
                <a:latin typeface="Arial Unicode MS" panose="020B0604020202020204" pitchFamily="34" charset="-128"/>
                <a:ea typeface="Arial Unicode MS" panose="020B0604020202020204" pitchFamily="34" charset="-128"/>
                <a:cs typeface="Arial Unicode MS" panose="020B0604020202020204" pitchFamily="34" charset="-128"/>
              </a:rPr>
              <a:t>(K. Rich)</a:t>
            </a:r>
            <a:endParaRPr lang="en-US" sz="1200" i="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2" name="Rounded Rectangle 11"/>
          <p:cNvSpPr/>
          <p:nvPr/>
        </p:nvSpPr>
        <p:spPr>
          <a:xfrm>
            <a:off x="3189415" y="1061545"/>
            <a:ext cx="2743200" cy="1032112"/>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dirty="0"/>
              <a:t>Gender and social </a:t>
            </a:r>
            <a:r>
              <a:rPr lang="en-US" sz="1600" dirty="0" smtClean="0"/>
              <a:t>equity</a:t>
            </a:r>
          </a:p>
          <a:p>
            <a:pPr algn="ctr"/>
            <a:r>
              <a:rPr lang="en-US" sz="1200" i="1" dirty="0" smtClean="0">
                <a:latin typeface="Arial Unicode MS" panose="020B0604020202020204" pitchFamily="34" charset="-128"/>
                <a:ea typeface="Arial Unicode MS" panose="020B0604020202020204" pitchFamily="34" charset="-128"/>
                <a:cs typeface="Arial Unicode MS" panose="020B0604020202020204" pitchFamily="34" charset="-128"/>
              </a:rPr>
              <a:t>(N. De Haan)</a:t>
            </a:r>
            <a:endParaRPr lang="en-US" sz="1200" i="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3" name="Rounded Rectangle 12"/>
          <p:cNvSpPr/>
          <p:nvPr/>
        </p:nvSpPr>
        <p:spPr>
          <a:xfrm>
            <a:off x="6098745" y="1061545"/>
            <a:ext cx="2743200" cy="1032112"/>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t>Food and nutrition </a:t>
            </a:r>
            <a:r>
              <a:rPr lang="en-US" sz="1600" dirty="0" smtClean="0"/>
              <a:t>security through livestock</a:t>
            </a:r>
          </a:p>
          <a:p>
            <a:pPr algn="ctr"/>
            <a:r>
              <a:rPr lang="en-US" sz="1200" i="1" dirty="0" smtClean="0">
                <a:latin typeface="Arial Unicode MS" panose="020B0604020202020204" pitchFamily="34" charset="-128"/>
                <a:ea typeface="Arial Unicode MS" panose="020B0604020202020204" pitchFamily="34" charset="-128"/>
                <a:cs typeface="Arial Unicode MS" panose="020B0604020202020204" pitchFamily="34" charset="-128"/>
              </a:rPr>
              <a:t>(P. </a:t>
            </a:r>
            <a:r>
              <a:rPr lang="en-US" sz="1200" i="1" dirty="0">
                <a:latin typeface="Arial Unicode MS" panose="020B0604020202020204" pitchFamily="34" charset="-128"/>
                <a:ea typeface="Arial Unicode MS" panose="020B0604020202020204" pitchFamily="34" charset="-128"/>
                <a:cs typeface="Arial Unicode MS" panose="020B0604020202020204" pitchFamily="34" charset="-128"/>
              </a:rPr>
              <a:t>Dominguez-Salas)</a:t>
            </a:r>
            <a:endParaRPr lang="en-US" sz="1200" i="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4" name="Rounded Rectangle 13"/>
          <p:cNvSpPr/>
          <p:nvPr/>
        </p:nvSpPr>
        <p:spPr>
          <a:xfrm>
            <a:off x="9008076" y="1061545"/>
            <a:ext cx="2743200" cy="1032112"/>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t>Integrated technologies, practices and institutions for improved livestock </a:t>
            </a:r>
            <a:r>
              <a:rPr lang="en-US" sz="1600" dirty="0" smtClean="0"/>
              <a:t>systems</a:t>
            </a:r>
          </a:p>
          <a:p>
            <a:pPr algn="ctr"/>
            <a:r>
              <a:rPr lang="en-US" sz="1200" i="1" dirty="0" smtClean="0">
                <a:latin typeface="Arial Unicode MS" panose="020B0604020202020204" pitchFamily="34" charset="-128"/>
                <a:ea typeface="Arial Unicode MS" panose="020B0604020202020204" pitchFamily="34" charset="-128"/>
                <a:cs typeface="Arial Unicode MS" panose="020B0604020202020204" pitchFamily="34" charset="-128"/>
              </a:rPr>
              <a:t>(I. Baltenweck)</a:t>
            </a:r>
            <a:endParaRPr lang="en-US" sz="1200" i="1"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3414500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p:cNvSpPr txBox="1">
            <a:spLocks noChangeArrowheads="1"/>
          </p:cNvSpPr>
          <p:nvPr/>
        </p:nvSpPr>
        <p:spPr bwMode="auto">
          <a:xfrm>
            <a:off x="1820091" y="294406"/>
            <a:ext cx="66407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Update </a:t>
            </a:r>
            <a:r>
              <a:rPr lang="en-US" altLang="es-CO" sz="24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on </a:t>
            </a:r>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progress </a:t>
            </a:r>
            <a:r>
              <a:rPr lang="en-US" altLang="es-CO" sz="24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towards </a:t>
            </a:r>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the 2017 POWB</a:t>
            </a:r>
          </a:p>
        </p:txBody>
      </p:sp>
      <p:sp>
        <p:nvSpPr>
          <p:cNvPr id="5" name="Rectangle 4"/>
          <p:cNvSpPr/>
          <p:nvPr/>
        </p:nvSpPr>
        <p:spPr>
          <a:xfrm>
            <a:off x="8799756" y="203120"/>
            <a:ext cx="2393604" cy="738664"/>
          </a:xfrm>
          <a:prstGeom prst="rect">
            <a:avLst/>
          </a:prstGeom>
        </p:spPr>
        <p:txBody>
          <a:bodyPr wrap="none">
            <a:spAutoFit/>
          </a:bodyPr>
          <a:lstStyle/>
          <a:p>
            <a:pPr fontAlgn="ct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Color key</a:t>
            </a:r>
          </a:p>
          <a:p>
            <a:pPr fontAlgn="ctr"/>
            <a:r>
              <a:rPr lang="en-US" sz="1050" b="1" dirty="0" smtClean="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Green:</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 already achieved</a:t>
            </a:r>
          </a:p>
          <a:p>
            <a:pPr fontAlgn="ctr"/>
            <a:r>
              <a:rPr lang="en-US" sz="1050" b="1" dirty="0" smtClean="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rPr>
              <a:t>Yellow: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will </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be achieved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by end 2017</a:t>
            </a:r>
          </a:p>
          <a:p>
            <a:pPr fontAlgn="ctr"/>
            <a:r>
              <a:rPr lang="en-US" sz="1050" b="1" dirty="0" smtClean="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Red: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delayed</a:t>
            </a:r>
            <a:endParaRPr lang="en-US" sz="105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3381271361"/>
              </p:ext>
            </p:extLst>
          </p:nvPr>
        </p:nvGraphicFramePr>
        <p:xfrm>
          <a:off x="1211919" y="1211263"/>
          <a:ext cx="9579691" cy="4752622"/>
        </p:xfrm>
        <a:graphic>
          <a:graphicData uri="http://schemas.openxmlformats.org/drawingml/2006/table">
            <a:tbl>
              <a:tblPr>
                <a:tableStyleId>{5C22544A-7EE6-4342-B048-85BDC9FD1C3A}</a:tableStyleId>
              </a:tblPr>
              <a:tblGrid>
                <a:gridCol w="2605779"/>
                <a:gridCol w="2607936"/>
                <a:gridCol w="2928572"/>
                <a:gridCol w="483477"/>
                <a:gridCol w="399393"/>
                <a:gridCol w="554534"/>
              </a:tblGrid>
              <a:tr h="701129">
                <a:tc rowSpan="8">
                  <a:txBody>
                    <a:bodyPr/>
                    <a:lstStyle/>
                    <a:p>
                      <a:pPr algn="ctr" fontAlgn="ctr"/>
                      <a:r>
                        <a:rPr lang="en-US" sz="1600" b="1" u="none" strike="noStrike" dirty="0">
                          <a:effectLst/>
                        </a:rPr>
                        <a:t>Cluster 1: Systems analysis for priority setting and policy</a:t>
                      </a:r>
                      <a:endParaRPr lang="en-US" sz="1600" b="1" i="0" u="none" strike="noStrike" dirty="0">
                        <a:solidFill>
                          <a:srgbClr val="000000"/>
                        </a:solidFill>
                        <a:effectLst/>
                        <a:latin typeface="Calibri" panose="020F0502020204030204" pitchFamily="34" charset="0"/>
                      </a:endParaRPr>
                    </a:p>
                  </a:txBody>
                  <a:tcPr marL="7228" marR="7228" marT="7228" marB="0" anchor="ctr"/>
                </a:tc>
                <a:tc>
                  <a:txBody>
                    <a:bodyPr/>
                    <a:lstStyle/>
                    <a:p>
                      <a:pPr algn="l" fontAlgn="t"/>
                      <a:r>
                        <a:rPr lang="en-US" sz="1000" u="none" strike="noStrike" dirty="0">
                          <a:effectLst/>
                        </a:rPr>
                        <a:t>1.1 Empirical estimates of the levels and structure of supply and demand for animal-source food, obtained by combining market and household survey data with production estimates, applied to foresight models.</a:t>
                      </a:r>
                      <a:endParaRPr lang="en-US" sz="10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1000" u="none" strike="noStrike">
                          <a:effectLst/>
                        </a:rPr>
                        <a:t>1 journal article on ASF supply/demand and food security in target Livestock CRP countries</a:t>
                      </a:r>
                      <a:endParaRPr lang="en-US" sz="1000" b="0" i="0" u="none" strike="noStrike">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dirty="0">
                          <a:effectLst/>
                        </a:rPr>
                        <a:t> </a:t>
                      </a:r>
                      <a:endParaRPr lang="en-US" sz="900" b="0" i="0" u="none" strike="noStrike" dirty="0">
                        <a:solidFill>
                          <a:srgbClr val="000000"/>
                        </a:solidFill>
                        <a:effectLst/>
                        <a:latin typeface="Calibri" panose="020F0502020204030204" pitchFamily="34" charset="0"/>
                      </a:endParaRPr>
                    </a:p>
                  </a:txBody>
                  <a:tcPr marL="7228" marR="7228" marT="7228" marB="0">
                    <a:solidFill>
                      <a:srgbClr val="FFFF00"/>
                    </a:solidFill>
                  </a:tcPr>
                </a:tc>
                <a:tc>
                  <a:txBody>
                    <a:bodyPr/>
                    <a:lstStyle/>
                    <a:p>
                      <a:pPr algn="l" fontAlgn="t"/>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7228" marR="7228" marT="7228" marB="0"/>
                </a:tc>
              </a:tr>
              <a:tr h="607163">
                <a:tc vMerge="1">
                  <a:txBody>
                    <a:bodyPr/>
                    <a:lstStyle/>
                    <a:p>
                      <a:endParaRPr lang="en-US"/>
                    </a:p>
                  </a:txBody>
                  <a:tcPr/>
                </a:tc>
                <a:tc>
                  <a:txBody>
                    <a:bodyPr/>
                    <a:lstStyle/>
                    <a:p>
                      <a:pPr algn="l" fontAlgn="t"/>
                      <a:r>
                        <a:rPr lang="en-US" sz="1000" u="none" strike="noStrike" dirty="0">
                          <a:effectLst/>
                        </a:rPr>
                        <a:t>1.2 Systems analysis tools, models and datasets, which will contribute to informing evidence-based priority setting and investment across the CGIAR and among governments, donors and other partners. </a:t>
                      </a:r>
                      <a:endParaRPr lang="en-US" sz="10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1000" u="none" strike="noStrike">
                          <a:effectLst/>
                        </a:rPr>
                        <a:t>1 report on drivers of uptake, and impact of, the infection and treatment method (ITM) vaccine for East Coast Fever uptake in Tanzania </a:t>
                      </a:r>
                      <a:endParaRPr lang="en-US" sz="1000" b="0" i="0" u="none" strike="noStrike">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dirty="0">
                          <a:effectLst/>
                        </a:rPr>
                        <a:t> </a:t>
                      </a:r>
                      <a:endParaRPr lang="en-US" sz="900" b="0" i="0" u="none" strike="noStrike" dirty="0">
                        <a:solidFill>
                          <a:srgbClr val="000000"/>
                        </a:solidFill>
                        <a:effectLst/>
                        <a:latin typeface="Calibri" panose="020F0502020204030204" pitchFamily="34" charset="0"/>
                      </a:endParaRPr>
                    </a:p>
                  </a:txBody>
                  <a:tcPr marL="7228" marR="7228" marT="7228" marB="0">
                    <a:solidFill>
                      <a:srgbClr val="FFFF00"/>
                    </a:solidFill>
                  </a:tcPr>
                </a:tc>
                <a:tc>
                  <a:txBody>
                    <a:bodyPr/>
                    <a:lstStyle/>
                    <a:p>
                      <a:pPr algn="l" fontAlgn="t"/>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7228" marR="7228" marT="7228" marB="0"/>
                </a:tc>
              </a:tr>
              <a:tr h="462601">
                <a:tc vMerge="1">
                  <a:txBody>
                    <a:bodyPr/>
                    <a:lstStyle/>
                    <a:p>
                      <a:endParaRPr lang="en-US"/>
                    </a:p>
                  </a:txBody>
                  <a:tcPr/>
                </a:tc>
                <a:tc>
                  <a:txBody>
                    <a:bodyPr/>
                    <a:lstStyle/>
                    <a:p>
                      <a:pPr algn="l" fontAlgn="t"/>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1000" u="none" strike="noStrike" dirty="0">
                          <a:effectLst/>
                        </a:rPr>
                        <a:t>1 report on characteristics of adopters of </a:t>
                      </a:r>
                      <a:r>
                        <a:rPr lang="en-US" sz="1000" u="none" strike="noStrike" dirty="0" err="1">
                          <a:effectLst/>
                        </a:rPr>
                        <a:t>Brachiaria</a:t>
                      </a:r>
                      <a:r>
                        <a:rPr lang="en-US" sz="1000" u="none" strike="noStrike" dirty="0">
                          <a:effectLst/>
                        </a:rPr>
                        <a:t> planted forage</a:t>
                      </a:r>
                      <a:endParaRPr lang="en-US" sz="10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7228" marR="7228" marT="7228" marB="0"/>
                </a:tc>
                <a:tc>
                  <a:txBody>
                    <a:bodyPr/>
                    <a:lstStyle/>
                    <a:p>
                      <a:pPr algn="ctr" fontAlgn="ctr"/>
                      <a:endParaRPr lang="en-US" sz="900" b="0" i="0" u="none" strike="noStrike" dirty="0">
                        <a:solidFill>
                          <a:srgbClr val="000000"/>
                        </a:solidFill>
                        <a:effectLst/>
                        <a:latin typeface="Calibri" panose="020F0502020204030204" pitchFamily="34" charset="0"/>
                      </a:endParaRPr>
                    </a:p>
                  </a:txBody>
                  <a:tcPr marL="7228" marR="7228" marT="7228" marB="0" anchor="ctr">
                    <a:solidFill>
                      <a:schemeClr val="bg1"/>
                    </a:solidFill>
                  </a:tcPr>
                </a:tc>
                <a:tc>
                  <a:txBody>
                    <a:bodyPr/>
                    <a:lstStyle/>
                    <a:p>
                      <a:pPr algn="l" fontAlgn="t"/>
                      <a:r>
                        <a:rPr lang="en-US" sz="900" u="none" strike="noStrike" dirty="0">
                          <a:effectLst/>
                        </a:rPr>
                        <a:t> </a:t>
                      </a:r>
                      <a:endParaRPr lang="en-US" sz="900" b="0" i="0" u="none" strike="noStrike" dirty="0">
                        <a:solidFill>
                          <a:srgbClr val="000000"/>
                        </a:solidFill>
                        <a:effectLst/>
                        <a:latin typeface="Calibri" panose="020F0502020204030204" pitchFamily="34" charset="0"/>
                      </a:endParaRPr>
                    </a:p>
                  </a:txBody>
                  <a:tcPr marL="7228" marR="7228" marT="7228" marB="0">
                    <a:solidFill>
                      <a:srgbClr val="FF0000"/>
                    </a:solidFill>
                  </a:tcPr>
                </a:tc>
              </a:tr>
              <a:tr h="758954">
                <a:tc vMerge="1">
                  <a:txBody>
                    <a:bodyPr/>
                    <a:lstStyle/>
                    <a:p>
                      <a:endParaRPr lang="en-US"/>
                    </a:p>
                  </a:txBody>
                  <a:tcPr/>
                </a:tc>
                <a:tc>
                  <a:txBody>
                    <a:bodyPr/>
                    <a:lstStyle/>
                    <a:p>
                      <a:pPr algn="l" fontAlgn="t"/>
                      <a:r>
                        <a:rPr lang="en-US" sz="1000" u="none" strike="noStrike" dirty="0">
                          <a:effectLst/>
                        </a:rPr>
                        <a:t>1.3 Evidence to inform policies </a:t>
                      </a:r>
                      <a:r>
                        <a:rPr lang="en-US" sz="1000" u="none" strike="noStrike" dirty="0" err="1">
                          <a:effectLst/>
                        </a:rPr>
                        <a:t>analysed</a:t>
                      </a:r>
                      <a:r>
                        <a:rPr lang="en-US" sz="1000" u="none" strike="noStrike" dirty="0">
                          <a:effectLst/>
                        </a:rPr>
                        <a:t> and disseminated, with a view to enhancing livestock contributions to food and nutrition security and livelihoods and addressing the constraints faced by women and young people as well as men. </a:t>
                      </a:r>
                      <a:endParaRPr lang="en-US" sz="10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1000" u="none" strike="noStrike" dirty="0">
                          <a:effectLst/>
                        </a:rPr>
                        <a:t>Rwanda Livestock Master Plan report and policy brief</a:t>
                      </a:r>
                      <a:endParaRPr lang="en-US" sz="10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dirty="0">
                          <a:effectLst/>
                        </a:rPr>
                        <a:t> </a:t>
                      </a:r>
                      <a:endParaRPr lang="en-US" sz="9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dirty="0">
                          <a:effectLst/>
                        </a:rPr>
                        <a:t> </a:t>
                      </a:r>
                      <a:endParaRPr lang="en-US" sz="900" b="0" i="0" u="none" strike="noStrike" dirty="0">
                        <a:solidFill>
                          <a:srgbClr val="000000"/>
                        </a:solidFill>
                        <a:effectLst/>
                        <a:latin typeface="Calibri" panose="020F0502020204030204" pitchFamily="34" charset="0"/>
                      </a:endParaRPr>
                    </a:p>
                  </a:txBody>
                  <a:tcPr marL="7228" marR="7228" marT="7228" marB="0">
                    <a:solidFill>
                      <a:srgbClr val="FFFF00"/>
                    </a:solidFill>
                  </a:tcPr>
                </a:tc>
                <a:tc>
                  <a:txBody>
                    <a:bodyPr/>
                    <a:lstStyle/>
                    <a:p>
                      <a:pPr algn="l" fontAlgn="t"/>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7228" marR="7228" marT="7228" marB="0"/>
                </a:tc>
              </a:tr>
              <a:tr h="303582">
                <a:tc vMerge="1">
                  <a:txBody>
                    <a:bodyPr/>
                    <a:lstStyle/>
                    <a:p>
                      <a:endParaRPr lang="en-US"/>
                    </a:p>
                  </a:txBody>
                  <a:tcPr/>
                </a:tc>
                <a:tc>
                  <a:txBody>
                    <a:bodyPr/>
                    <a:lstStyle/>
                    <a:p>
                      <a:pPr algn="l" fontAlgn="t"/>
                      <a:r>
                        <a:rPr lang="en-US" sz="1000" u="none" strike="noStrike">
                          <a:effectLst/>
                        </a:rPr>
                        <a:t> </a:t>
                      </a:r>
                      <a:endParaRPr lang="en-US" sz="1000" b="0" i="0" u="none" strike="noStrike">
                        <a:solidFill>
                          <a:srgbClr val="000000"/>
                        </a:solidFill>
                        <a:effectLst/>
                        <a:latin typeface="Calibri" panose="020F0502020204030204" pitchFamily="34" charset="0"/>
                      </a:endParaRPr>
                    </a:p>
                  </a:txBody>
                  <a:tcPr marL="7228" marR="7228" marT="7228" marB="0"/>
                </a:tc>
                <a:tc>
                  <a:txBody>
                    <a:bodyPr/>
                    <a:lstStyle/>
                    <a:p>
                      <a:pPr algn="l" fontAlgn="t"/>
                      <a:r>
                        <a:rPr lang="en-US" sz="1000" u="none" strike="noStrike" dirty="0">
                          <a:effectLst/>
                        </a:rPr>
                        <a:t>Tanzania Livestock Master Plan report and policy brief</a:t>
                      </a:r>
                      <a:endParaRPr lang="en-US" sz="10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dirty="0">
                          <a:effectLst/>
                        </a:rPr>
                        <a:t> </a:t>
                      </a:r>
                      <a:endParaRPr lang="en-US" sz="900" b="0" i="0" u="none" strike="noStrike" dirty="0">
                        <a:solidFill>
                          <a:srgbClr val="000000"/>
                        </a:solidFill>
                        <a:effectLst/>
                        <a:latin typeface="Calibri" panose="020F0502020204030204" pitchFamily="34" charset="0"/>
                      </a:endParaRPr>
                    </a:p>
                  </a:txBody>
                  <a:tcPr marL="7228" marR="7228" marT="7228" marB="0">
                    <a:solidFill>
                      <a:srgbClr val="FFFF00"/>
                    </a:solidFill>
                  </a:tcPr>
                </a:tc>
                <a:tc>
                  <a:txBody>
                    <a:bodyPr/>
                    <a:lstStyle/>
                    <a:p>
                      <a:pPr algn="l" fontAlgn="t"/>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7228" marR="7228" marT="7228" marB="0"/>
                </a:tc>
              </a:tr>
              <a:tr h="462601">
                <a:tc vMerge="1">
                  <a:txBody>
                    <a:bodyPr/>
                    <a:lstStyle/>
                    <a:p>
                      <a:endParaRPr lang="en-US"/>
                    </a:p>
                  </a:txBody>
                  <a:tcPr/>
                </a:tc>
                <a:tc>
                  <a:txBody>
                    <a:bodyPr/>
                    <a:lstStyle/>
                    <a:p>
                      <a:pPr algn="l" fontAlgn="t"/>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1000" u="none" strike="noStrike" dirty="0">
                          <a:effectLst/>
                        </a:rPr>
                        <a:t>Working paper on the role of livestock in East African community economies</a:t>
                      </a:r>
                      <a:endParaRPr lang="en-US" sz="10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dirty="0">
                          <a:effectLst/>
                        </a:rPr>
                        <a:t> </a:t>
                      </a:r>
                      <a:endParaRPr lang="en-US" sz="900" b="0" i="0" u="none" strike="noStrike" dirty="0">
                        <a:solidFill>
                          <a:srgbClr val="000000"/>
                        </a:solidFill>
                        <a:effectLst/>
                        <a:latin typeface="Calibri" panose="020F0502020204030204" pitchFamily="34" charset="0"/>
                      </a:endParaRPr>
                    </a:p>
                  </a:txBody>
                  <a:tcPr marL="7228" marR="7228" marT="7228" marB="0">
                    <a:solidFill>
                      <a:srgbClr val="FFFF00"/>
                    </a:solidFill>
                  </a:tcPr>
                </a:tc>
                <a:tc>
                  <a:txBody>
                    <a:bodyPr/>
                    <a:lstStyle/>
                    <a:p>
                      <a:pPr algn="l" fontAlgn="t"/>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7228" marR="7228" marT="7228" marB="0"/>
                </a:tc>
              </a:tr>
              <a:tr h="368635">
                <a:tc vMerge="1">
                  <a:txBody>
                    <a:bodyPr/>
                    <a:lstStyle/>
                    <a:p>
                      <a:endParaRPr lang="en-US"/>
                    </a:p>
                  </a:txBody>
                  <a:tcPr/>
                </a:tc>
                <a:tc>
                  <a:txBody>
                    <a:bodyPr/>
                    <a:lstStyle/>
                    <a:p>
                      <a:pPr algn="l" fontAlgn="t"/>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1000" u="none" strike="noStrike" dirty="0">
                          <a:effectLst/>
                        </a:rPr>
                        <a:t>Report on evidence on the contribution of livestock to livelihoods</a:t>
                      </a:r>
                      <a:endParaRPr lang="en-US" sz="10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dirty="0">
                          <a:effectLst/>
                        </a:rPr>
                        <a:t> </a:t>
                      </a:r>
                      <a:endParaRPr lang="en-US" sz="900" b="0" i="0" u="none" strike="noStrike" dirty="0">
                        <a:solidFill>
                          <a:srgbClr val="000000"/>
                        </a:solidFill>
                        <a:effectLst/>
                        <a:latin typeface="Calibri" panose="020F0502020204030204" pitchFamily="34" charset="0"/>
                      </a:endParaRPr>
                    </a:p>
                  </a:txBody>
                  <a:tcPr marL="7228" marR="7228" marT="7228" marB="0">
                    <a:solidFill>
                      <a:srgbClr val="FFFF00"/>
                    </a:solidFill>
                  </a:tcPr>
                </a:tc>
                <a:tc>
                  <a:txBody>
                    <a:bodyPr/>
                    <a:lstStyle/>
                    <a:p>
                      <a:pPr algn="l" fontAlgn="t"/>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7228" marR="7228" marT="7228" marB="0"/>
                </a:tc>
              </a:tr>
              <a:tr h="686673">
                <a:tc vMerge="1">
                  <a:txBody>
                    <a:bodyPr/>
                    <a:lstStyle/>
                    <a:p>
                      <a:endParaRPr lang="en-US"/>
                    </a:p>
                  </a:txBody>
                  <a:tcPr/>
                </a:tc>
                <a:tc>
                  <a:txBody>
                    <a:bodyPr/>
                    <a:lstStyle/>
                    <a:p>
                      <a:pPr algn="l" fontAlgn="t"/>
                      <a:r>
                        <a:rPr lang="en-US" sz="1000" u="none" strike="noStrike" dirty="0">
                          <a:effectLst/>
                        </a:rPr>
                        <a:t> </a:t>
                      </a:r>
                      <a:endParaRPr lang="en-US" sz="10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1000" u="none" strike="noStrike" dirty="0">
                          <a:effectLst/>
                        </a:rPr>
                        <a:t>Review report on policies and regulations affecting small ruminant value chain performance </a:t>
                      </a:r>
                      <a:r>
                        <a:rPr lang="en-US" sz="1000" u="none" strike="noStrike" dirty="0" err="1">
                          <a:effectLst/>
                        </a:rPr>
                        <a:t>performance</a:t>
                      </a:r>
                      <a:r>
                        <a:rPr lang="en-US" sz="1000" u="none" strike="noStrike" dirty="0">
                          <a:effectLst/>
                        </a:rPr>
                        <a:t> in Ethiopia</a:t>
                      </a:r>
                      <a:endParaRPr lang="en-US" sz="1000" b="0" i="0" u="none" strike="noStrike" dirty="0">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7228" marR="7228" marT="7228" marB="0"/>
                </a:tc>
                <a:tc>
                  <a:txBody>
                    <a:bodyPr/>
                    <a:lstStyle/>
                    <a:p>
                      <a:pPr algn="l" fontAlgn="t"/>
                      <a:r>
                        <a:rPr lang="en-US" sz="900" u="none" strike="noStrike" dirty="0">
                          <a:effectLst/>
                        </a:rPr>
                        <a:t> </a:t>
                      </a:r>
                      <a:endParaRPr lang="en-US" sz="900" b="0" i="0" u="none" strike="noStrike" dirty="0">
                        <a:solidFill>
                          <a:srgbClr val="000000"/>
                        </a:solidFill>
                        <a:effectLst/>
                        <a:latin typeface="Calibri" panose="020F0502020204030204" pitchFamily="34" charset="0"/>
                      </a:endParaRPr>
                    </a:p>
                  </a:txBody>
                  <a:tcPr marL="7228" marR="7228" marT="7228" marB="0">
                    <a:solidFill>
                      <a:srgbClr val="FFFF00"/>
                    </a:solidFill>
                  </a:tcPr>
                </a:tc>
                <a:tc>
                  <a:txBody>
                    <a:bodyPr/>
                    <a:lstStyle/>
                    <a:p>
                      <a:pPr algn="l" fontAlgn="t"/>
                      <a:r>
                        <a:rPr lang="en-US" sz="900" u="none" strike="noStrike" dirty="0">
                          <a:effectLst/>
                        </a:rPr>
                        <a:t> </a:t>
                      </a:r>
                      <a:endParaRPr lang="en-US" sz="900" b="0" i="0" u="none" strike="noStrike" dirty="0">
                        <a:solidFill>
                          <a:srgbClr val="000000"/>
                        </a:solidFill>
                        <a:effectLst/>
                        <a:latin typeface="Calibri" panose="020F0502020204030204" pitchFamily="34" charset="0"/>
                      </a:endParaRPr>
                    </a:p>
                  </a:txBody>
                  <a:tcPr marL="7228" marR="7228" marT="7228" marB="0"/>
                </a:tc>
              </a:tr>
            </a:tbl>
          </a:graphicData>
        </a:graphic>
      </p:graphicFrame>
    </p:spTree>
    <p:extLst>
      <p:ext uri="{BB962C8B-B14F-4D97-AF65-F5344CB8AC3E}">
        <p14:creationId xmlns:p14="http://schemas.microsoft.com/office/powerpoint/2010/main" val="15339080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p:cNvSpPr txBox="1">
            <a:spLocks noChangeArrowheads="1"/>
          </p:cNvSpPr>
          <p:nvPr/>
        </p:nvSpPr>
        <p:spPr bwMode="auto">
          <a:xfrm>
            <a:off x="1820091" y="294406"/>
            <a:ext cx="66407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Update </a:t>
            </a:r>
            <a:r>
              <a:rPr lang="en-US" altLang="es-CO" sz="24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on progress towards </a:t>
            </a:r>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the 2017 POWB</a:t>
            </a:r>
          </a:p>
        </p:txBody>
      </p:sp>
      <p:sp>
        <p:nvSpPr>
          <p:cNvPr id="5" name="Rectangle 4"/>
          <p:cNvSpPr/>
          <p:nvPr/>
        </p:nvSpPr>
        <p:spPr>
          <a:xfrm>
            <a:off x="8799756" y="203120"/>
            <a:ext cx="2393604" cy="738664"/>
          </a:xfrm>
          <a:prstGeom prst="rect">
            <a:avLst/>
          </a:prstGeom>
        </p:spPr>
        <p:txBody>
          <a:bodyPr wrap="none">
            <a:spAutoFit/>
          </a:bodyPr>
          <a:lstStyle/>
          <a:p>
            <a:pPr fontAlgn="ct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Color key</a:t>
            </a:r>
          </a:p>
          <a:p>
            <a:pPr fontAlgn="ctr"/>
            <a:r>
              <a:rPr lang="en-US" sz="1050" b="1" dirty="0" smtClean="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Green:</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 already achieved</a:t>
            </a:r>
          </a:p>
          <a:p>
            <a:pPr fontAlgn="ctr"/>
            <a:r>
              <a:rPr lang="en-US" sz="1050" b="1" dirty="0" smtClean="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rPr>
              <a:t>Yellow: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will </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be achieved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by end 2017</a:t>
            </a:r>
          </a:p>
          <a:p>
            <a:pPr fontAlgn="ctr"/>
            <a:r>
              <a:rPr lang="en-US" sz="1050" b="1" dirty="0" smtClean="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Red: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delayed</a:t>
            </a:r>
            <a:endParaRPr lang="en-US" sz="105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4" name="Table 3"/>
          <p:cNvGraphicFramePr>
            <a:graphicFrameLocks noGrp="1"/>
          </p:cNvGraphicFramePr>
          <p:nvPr>
            <p:extLst>
              <p:ext uri="{D42A27DB-BD31-4B8C-83A1-F6EECF244321}">
                <p14:modId xmlns:p14="http://schemas.microsoft.com/office/powerpoint/2010/main" val="276247055"/>
              </p:ext>
            </p:extLst>
          </p:nvPr>
        </p:nvGraphicFramePr>
        <p:xfrm>
          <a:off x="838200" y="1952625"/>
          <a:ext cx="10515600" cy="3482584"/>
        </p:xfrm>
        <a:graphic>
          <a:graphicData uri="http://schemas.openxmlformats.org/drawingml/2006/table">
            <a:tbl>
              <a:tblPr>
                <a:tableStyleId>{5C22544A-7EE6-4342-B048-85BDC9FD1C3A}</a:tableStyleId>
              </a:tblPr>
              <a:tblGrid>
                <a:gridCol w="2860357"/>
                <a:gridCol w="2862725"/>
                <a:gridCol w="2197360"/>
                <a:gridCol w="909252"/>
                <a:gridCol w="842953"/>
                <a:gridCol w="842953"/>
              </a:tblGrid>
              <a:tr h="476058">
                <a:tc rowSpan="6">
                  <a:txBody>
                    <a:bodyPr/>
                    <a:lstStyle/>
                    <a:p>
                      <a:pPr algn="ctr" fontAlgn="ctr"/>
                      <a:r>
                        <a:rPr lang="en-US" sz="1600" b="1" u="none" strike="noStrike" dirty="0">
                          <a:effectLst/>
                        </a:rPr>
                        <a:t>Cluster 2: Gender and social equity </a:t>
                      </a:r>
                      <a:endParaRPr lang="en-US" sz="1600" b="1" i="0" u="none" strike="noStrike" dirty="0">
                        <a:solidFill>
                          <a:srgbClr val="000000"/>
                        </a:solidFill>
                        <a:effectLst/>
                        <a:latin typeface="Calibri" panose="020F0502020204030204" pitchFamily="34" charset="0"/>
                      </a:endParaRPr>
                    </a:p>
                  </a:txBody>
                  <a:tcPr marL="7934" marR="7934" marT="7934" marB="0" anchor="ctr"/>
                </a:tc>
                <a:tc>
                  <a:txBody>
                    <a:bodyPr/>
                    <a:lstStyle/>
                    <a:p>
                      <a:pPr algn="l" fontAlgn="t"/>
                      <a:r>
                        <a:rPr lang="en-US" sz="1100" u="none" strike="noStrike">
                          <a:effectLst/>
                        </a:rPr>
                        <a:t>2.1 Packages of gender-responsive institutional and technical innovations that are known to enhance productivity and equity.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1 paper published on forage innovation and link to food security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934" marR="7934" marT="7934"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r>
              <a:tr h="499861">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1 journal article on 'emerging gender issues' in selected livestock value chain published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934" marR="7934" marT="7934" marB="0">
                    <a:solidFill>
                      <a:srgbClr val="FF0000"/>
                    </a:solidFill>
                  </a:tcPr>
                </a:tc>
              </a:tr>
              <a:tr h="476058">
                <a:tc vMerge="1">
                  <a:txBody>
                    <a:bodyPr/>
                    <a:lstStyle/>
                    <a:p>
                      <a:endParaRPr lang="en-US"/>
                    </a:p>
                  </a:txBody>
                  <a:tcPr/>
                </a:tc>
                <a:tc>
                  <a:txBody>
                    <a:bodyPr/>
                    <a:lstStyle/>
                    <a:p>
                      <a:pPr algn="l" fontAlgn="t"/>
                      <a:r>
                        <a:rPr lang="en-US" sz="1100" u="none" strike="noStrike">
                          <a:effectLst/>
                        </a:rPr>
                        <a:t>2.2 Gender-transformative approaches developed to address the root causes of gender discrimination, and their effectiveness assessed.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CRP gender strategy revised </a:t>
                      </a:r>
                      <a:endParaRPr lang="en-US" sz="1100" b="0" i="0" u="none" strike="noStrike">
                        <a:solidFill>
                          <a:srgbClr val="000000"/>
                        </a:solidFill>
                        <a:effectLst/>
                        <a:latin typeface="Segoe UI" panose="020B0502040204020203" pitchFamily="34" charset="0"/>
                      </a:endParaRPr>
                    </a:p>
                  </a:txBody>
                  <a:tcPr marL="7934" marR="7934" marT="7934" marB="0"/>
                </a:tc>
                <a:tc>
                  <a:txBody>
                    <a:bodyPr/>
                    <a:lstStyle/>
                    <a:p>
                      <a:pPr algn="l" fontAlgn="t"/>
                      <a:endParaRPr lang="en-US" sz="1100" b="0" i="0" u="none" strike="noStrike">
                        <a:solidFill>
                          <a:srgbClr val="000000"/>
                        </a:solidFill>
                        <a:effectLst/>
                        <a:latin typeface="Segoe UI" panose="020B0502040204020203" pitchFamily="34" charset="0"/>
                      </a:endParaRPr>
                    </a:p>
                  </a:txBody>
                  <a:tcPr marL="7934" marR="7934" marT="7934" marB="0"/>
                </a:tc>
                <a:tc>
                  <a:txBody>
                    <a:bodyPr/>
                    <a:lstStyle/>
                    <a:p>
                      <a:pPr algn="l" fontAlgn="t"/>
                      <a:r>
                        <a:rPr lang="en-US" sz="1100" u="none" strike="noStrike" dirty="0">
                          <a:effectLst/>
                        </a:rPr>
                        <a:t> </a:t>
                      </a:r>
                      <a:endParaRPr lang="en-US" sz="1100" b="0" i="0" u="none" strike="noStrike" dirty="0">
                        <a:solidFill>
                          <a:srgbClr val="000000"/>
                        </a:solidFill>
                        <a:effectLst/>
                        <a:latin typeface="Segoe UI" panose="020B0502040204020203" pitchFamily="34" charset="0"/>
                      </a:endParaRPr>
                    </a:p>
                  </a:txBody>
                  <a:tcPr marL="7934" marR="7934" marT="7934" marB="0">
                    <a:solidFill>
                      <a:srgbClr val="FFFF00"/>
                    </a:solidFill>
                  </a:tcPr>
                </a:tc>
                <a:tc>
                  <a:txBody>
                    <a:bodyPr/>
                    <a:lstStyle/>
                    <a:p>
                      <a:pPr algn="l" fontAlgn="t"/>
                      <a:endParaRPr lang="en-US" sz="1100" b="0" i="0" u="none" strike="noStrike" dirty="0">
                        <a:solidFill>
                          <a:srgbClr val="000000"/>
                        </a:solidFill>
                        <a:effectLst/>
                        <a:latin typeface="Segoe UI" panose="020B0502040204020203" pitchFamily="34" charset="0"/>
                      </a:endParaRPr>
                    </a:p>
                  </a:txBody>
                  <a:tcPr marL="7934" marR="7934" marT="7934" marB="0"/>
                </a:tc>
              </a:tr>
              <a:tr h="571270">
                <a:tc vMerge="1">
                  <a:txBody>
                    <a:bodyPr/>
                    <a:lstStyle/>
                    <a:p>
                      <a:endParaRPr lang="en-US"/>
                    </a:p>
                  </a:txBody>
                  <a:tcPr/>
                </a:tc>
                <a:tc>
                  <a:txBody>
                    <a:bodyPr/>
                    <a:lstStyle/>
                    <a:p>
                      <a:pPr algn="l" fontAlgn="t"/>
                      <a:r>
                        <a:rPr lang="en-US" sz="1100" u="none" strike="noStrike">
                          <a:effectLst/>
                        </a:rPr>
                        <a:t>2.3 Youth strategy</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Youth strategy for livestock CRP developed and published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934" marR="7934" marT="7934"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r>
              <a:tr h="566509">
                <a:tc vMerge="1">
                  <a:txBody>
                    <a:bodyPr/>
                    <a:lstStyle/>
                    <a:p>
                      <a:endParaRPr lang="en-US"/>
                    </a:p>
                  </a:txBody>
                  <a:tcPr/>
                </a:tc>
                <a:tc>
                  <a:txBody>
                    <a:bodyPr/>
                    <a:lstStyle/>
                    <a:p>
                      <a:pPr algn="l" fontAlgn="t"/>
                      <a:r>
                        <a:rPr lang="en-US" sz="1100" u="none" strike="noStrike">
                          <a:effectLst/>
                        </a:rPr>
                        <a:t>2.4 Gender-sensitive indicators and methodologies developed for assessing progress on gender strategic change (e.g. transformation of gender norms or empowerment).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Revised livestock module for WEAI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934" marR="7934" marT="7934" marB="0">
                    <a:solidFill>
                      <a:srgbClr val="92D05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934" marR="7934" marT="7934" marB="0"/>
                </a:tc>
              </a:tr>
              <a:tr h="364978">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Paper published on women empowerment in livestock index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934" marR="7934" marT="7934" marB="0">
                    <a:solidFill>
                      <a:srgbClr val="FFFF00"/>
                    </a:solidFill>
                  </a:tcPr>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934" marR="7934" marT="7934" marB="0"/>
                </a:tc>
              </a:tr>
            </a:tbl>
          </a:graphicData>
        </a:graphic>
      </p:graphicFrame>
    </p:spTree>
    <p:extLst>
      <p:ext uri="{BB962C8B-B14F-4D97-AF65-F5344CB8AC3E}">
        <p14:creationId xmlns:p14="http://schemas.microsoft.com/office/powerpoint/2010/main" val="19286276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p:cNvSpPr txBox="1">
            <a:spLocks noChangeArrowheads="1"/>
          </p:cNvSpPr>
          <p:nvPr/>
        </p:nvSpPr>
        <p:spPr bwMode="auto">
          <a:xfrm>
            <a:off x="1820091" y="294406"/>
            <a:ext cx="66407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Update </a:t>
            </a:r>
            <a:r>
              <a:rPr lang="en-US" altLang="es-CO" sz="24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on progress towards </a:t>
            </a:r>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the 2017 POWB</a:t>
            </a:r>
          </a:p>
        </p:txBody>
      </p:sp>
      <p:sp>
        <p:nvSpPr>
          <p:cNvPr id="5" name="Rectangle 4"/>
          <p:cNvSpPr/>
          <p:nvPr/>
        </p:nvSpPr>
        <p:spPr>
          <a:xfrm>
            <a:off x="8799756" y="203120"/>
            <a:ext cx="2393604" cy="738664"/>
          </a:xfrm>
          <a:prstGeom prst="rect">
            <a:avLst/>
          </a:prstGeom>
        </p:spPr>
        <p:txBody>
          <a:bodyPr wrap="none">
            <a:spAutoFit/>
          </a:bodyPr>
          <a:lstStyle/>
          <a:p>
            <a:pPr fontAlgn="ct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Color key</a:t>
            </a:r>
          </a:p>
          <a:p>
            <a:pPr fontAlgn="ctr"/>
            <a:r>
              <a:rPr lang="en-US" sz="1050" b="1" dirty="0" smtClean="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Green:</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 already achieved</a:t>
            </a:r>
          </a:p>
          <a:p>
            <a:pPr fontAlgn="ctr"/>
            <a:r>
              <a:rPr lang="en-US" sz="1050" b="1" dirty="0" smtClean="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rPr>
              <a:t>Yellow: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will </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be achieved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by end 2017</a:t>
            </a:r>
          </a:p>
          <a:p>
            <a:pPr fontAlgn="ctr"/>
            <a:r>
              <a:rPr lang="en-US" sz="1050" b="1" dirty="0" smtClean="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Red: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delayed</a:t>
            </a:r>
            <a:endParaRPr lang="en-US" sz="105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1364969984"/>
              </p:ext>
            </p:extLst>
          </p:nvPr>
        </p:nvGraphicFramePr>
        <p:xfrm>
          <a:off x="838200" y="1489075"/>
          <a:ext cx="10515600" cy="4022915"/>
        </p:xfrm>
        <a:graphic>
          <a:graphicData uri="http://schemas.openxmlformats.org/drawingml/2006/table">
            <a:tbl>
              <a:tblPr>
                <a:tableStyleId>{5C22544A-7EE6-4342-B048-85BDC9FD1C3A}</a:tableStyleId>
              </a:tblPr>
              <a:tblGrid>
                <a:gridCol w="2860357"/>
                <a:gridCol w="2862725"/>
                <a:gridCol w="2197360"/>
                <a:gridCol w="909252"/>
                <a:gridCol w="842953"/>
                <a:gridCol w="842953"/>
              </a:tblGrid>
              <a:tr h="698219">
                <a:tc rowSpan="5">
                  <a:txBody>
                    <a:bodyPr/>
                    <a:lstStyle/>
                    <a:p>
                      <a:pPr algn="ctr" fontAlgn="ctr"/>
                      <a:r>
                        <a:rPr lang="en-US" sz="1600" b="1" u="none" strike="noStrike" dirty="0">
                          <a:effectLst/>
                        </a:rPr>
                        <a:t>Cluster 3: Enhanced nutrition through livestock</a:t>
                      </a:r>
                      <a:r>
                        <a:rPr lang="en-US" sz="1600" u="none" strike="noStrike" dirty="0">
                          <a:effectLst/>
                        </a:rPr>
                        <a:t> </a:t>
                      </a:r>
                      <a:endParaRPr lang="en-US" sz="1600" b="1" i="0" u="none" strike="noStrike" dirty="0">
                        <a:solidFill>
                          <a:srgbClr val="000000"/>
                        </a:solidFill>
                        <a:effectLst/>
                        <a:latin typeface="Calibri" panose="020F0502020204030204" pitchFamily="34" charset="0"/>
                      </a:endParaRPr>
                    </a:p>
                  </a:txBody>
                  <a:tcPr marL="7934" marR="7934" marT="7934" marB="0" anchor="ctr"/>
                </a:tc>
                <a:tc>
                  <a:txBody>
                    <a:bodyPr/>
                    <a:lstStyle/>
                    <a:p>
                      <a:pPr algn="l" fontAlgn="t"/>
                      <a:r>
                        <a:rPr lang="en-US" sz="1100" u="none" strike="noStrike">
                          <a:effectLst/>
                        </a:rPr>
                        <a:t>3.1 Diets and related decision-making characterized in target communities and novel evidence on the role of animal-source food in enhancing nutrition produced.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1 tool and dataset available to assess ASF consumption and nutritional impacts of nutrition of livestock interventions</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934" marR="7934" marT="7934" marB="0">
                    <a:solidFill>
                      <a:srgbClr val="FF0000"/>
                    </a:solidFill>
                  </a:tcPr>
                </a:tc>
              </a:tr>
              <a:tr h="563336">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1 manuscript on the role of ASF in Uganda with an emphasis on pig products</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934" marR="7934" marT="7934"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r>
              <a:tr h="714087">
                <a:tc vMerge="1">
                  <a:txBody>
                    <a:bodyPr/>
                    <a:lstStyle/>
                    <a:p>
                      <a:endParaRPr lang="en-US"/>
                    </a:p>
                  </a:txBody>
                  <a:tcPr/>
                </a:tc>
                <a:tc>
                  <a:txBody>
                    <a:bodyPr/>
                    <a:lstStyle/>
                    <a:p>
                      <a:pPr algn="l" fontAlgn="t"/>
                      <a:r>
                        <a:rPr lang="en-US" sz="1100" u="none" strike="noStrike">
                          <a:effectLst/>
                        </a:rPr>
                        <a:t>3.2 Impact pathways from production of, and access to, animal-source food, to improved nutrition in rural households assessed within the target interventions (with clusters 2, 4 and 5).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1 manuscript on participation in dairy business hubs and women empowerment and household nutrition from MoreMilkIT  in Tanzania</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934" marR="7934" marT="7934" marB="0">
                    <a:solidFill>
                      <a:srgbClr val="92D05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r>
              <a:tr h="1404372">
                <a:tc vMerge="1">
                  <a:txBody>
                    <a:bodyPr/>
                    <a:lstStyle/>
                    <a:p>
                      <a:endParaRPr lang="en-US"/>
                    </a:p>
                  </a:txBody>
                  <a:tcPr/>
                </a:tc>
                <a:tc>
                  <a:txBody>
                    <a:bodyPr/>
                    <a:lstStyle/>
                    <a:p>
                      <a:pPr algn="l" fontAlgn="t"/>
                      <a:r>
                        <a:rPr lang="en-US" sz="1100" u="none" strike="noStrike">
                          <a:effectLst/>
                        </a:rPr>
                        <a:t>3.3 Innovative evidence-based options on cost-effective nutrition-sensitive interventions that can improve availability, affordability, access and utilisation of animal-source food to poor producers and consumers designed and tested</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1 project report on social and behavioural communication strategy for dairy consumption in Kenya and Tanzania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934" marR="7934" marT="7934"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r>
              <a:tr h="499861">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a:effectLst/>
                        </a:rPr>
                        <a:t>1 RCT design protocol to assess the nutritional impact of nutrition intervention finalized</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934" marR="7934" marT="7934" marB="0">
                    <a:solidFill>
                      <a:srgbClr val="92D05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934" marR="7934" marT="7934"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934" marR="7934" marT="7934" marB="0"/>
                </a:tc>
              </a:tr>
            </a:tbl>
          </a:graphicData>
        </a:graphic>
      </p:graphicFrame>
    </p:spTree>
    <p:extLst>
      <p:ext uri="{BB962C8B-B14F-4D97-AF65-F5344CB8AC3E}">
        <p14:creationId xmlns:p14="http://schemas.microsoft.com/office/powerpoint/2010/main" val="22018099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p:cNvSpPr txBox="1">
            <a:spLocks noChangeArrowheads="1"/>
          </p:cNvSpPr>
          <p:nvPr/>
        </p:nvSpPr>
        <p:spPr bwMode="auto">
          <a:xfrm>
            <a:off x="1820091" y="294406"/>
            <a:ext cx="66407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Update </a:t>
            </a:r>
            <a:r>
              <a:rPr lang="en-US" altLang="es-CO" sz="2400" b="1" dirty="0" smtClean="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on progress towards </a:t>
            </a:r>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the 2017 POWB</a:t>
            </a:r>
          </a:p>
        </p:txBody>
      </p:sp>
      <p:sp>
        <p:nvSpPr>
          <p:cNvPr id="5" name="Rectangle 4"/>
          <p:cNvSpPr/>
          <p:nvPr/>
        </p:nvSpPr>
        <p:spPr>
          <a:xfrm>
            <a:off x="8799756" y="203120"/>
            <a:ext cx="2393604" cy="738664"/>
          </a:xfrm>
          <a:prstGeom prst="rect">
            <a:avLst/>
          </a:prstGeom>
        </p:spPr>
        <p:txBody>
          <a:bodyPr wrap="none">
            <a:spAutoFit/>
          </a:bodyPr>
          <a:lstStyle/>
          <a:p>
            <a:pPr fontAlgn="ctr"/>
            <a:r>
              <a:rPr lang="en-US" sz="1050" b="1" dirty="0" smtClean="0">
                <a:latin typeface="Arial Unicode MS" panose="020B0604020202020204" pitchFamily="34" charset="-128"/>
                <a:ea typeface="Arial Unicode MS" panose="020B0604020202020204" pitchFamily="34" charset="-128"/>
                <a:cs typeface="Arial Unicode MS" panose="020B0604020202020204" pitchFamily="34" charset="-128"/>
              </a:rPr>
              <a:t>Color key</a:t>
            </a:r>
          </a:p>
          <a:p>
            <a:pPr fontAlgn="ctr"/>
            <a:r>
              <a:rPr lang="en-US" sz="1050" b="1" dirty="0" smtClean="0">
                <a:solidFill>
                  <a:schemeClr val="accent6"/>
                </a:solidFill>
                <a:latin typeface="Arial Unicode MS" panose="020B0604020202020204" pitchFamily="34" charset="-128"/>
                <a:ea typeface="Arial Unicode MS" panose="020B0604020202020204" pitchFamily="34" charset="-128"/>
                <a:cs typeface="Arial Unicode MS" panose="020B0604020202020204" pitchFamily="34" charset="-128"/>
              </a:rPr>
              <a:t>Green:</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 already achieved</a:t>
            </a:r>
          </a:p>
          <a:p>
            <a:pPr fontAlgn="ctr"/>
            <a:r>
              <a:rPr lang="en-US" sz="1050" b="1" dirty="0" smtClean="0">
                <a:solidFill>
                  <a:schemeClr val="accent4"/>
                </a:solidFill>
                <a:latin typeface="Arial Unicode MS" panose="020B0604020202020204" pitchFamily="34" charset="-128"/>
                <a:ea typeface="Arial Unicode MS" panose="020B0604020202020204" pitchFamily="34" charset="-128"/>
                <a:cs typeface="Arial Unicode MS" panose="020B0604020202020204" pitchFamily="34" charset="-128"/>
              </a:rPr>
              <a:t>Yellow: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will </a:t>
            </a:r>
            <a:r>
              <a:rPr lang="en-US" sz="1050" dirty="0">
                <a:latin typeface="Arial Unicode MS" panose="020B0604020202020204" pitchFamily="34" charset="-128"/>
                <a:ea typeface="Arial Unicode MS" panose="020B0604020202020204" pitchFamily="34" charset="-128"/>
                <a:cs typeface="Arial Unicode MS" panose="020B0604020202020204" pitchFamily="34" charset="-128"/>
              </a:rPr>
              <a:t>be achieved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by end 2017</a:t>
            </a:r>
          </a:p>
          <a:p>
            <a:pPr fontAlgn="ctr"/>
            <a:r>
              <a:rPr lang="en-US" sz="1050" b="1" dirty="0" smtClean="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Red: </a:t>
            </a:r>
            <a:r>
              <a:rPr lang="en-US" sz="1050" dirty="0" smtClean="0">
                <a:latin typeface="Arial Unicode MS" panose="020B0604020202020204" pitchFamily="34" charset="-128"/>
                <a:ea typeface="Arial Unicode MS" panose="020B0604020202020204" pitchFamily="34" charset="-128"/>
                <a:cs typeface="Arial Unicode MS" panose="020B0604020202020204" pitchFamily="34" charset="-128"/>
              </a:rPr>
              <a:t>delayed</a:t>
            </a:r>
            <a:endParaRPr lang="en-US" sz="105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3" name="Table 2"/>
          <p:cNvGraphicFramePr>
            <a:graphicFrameLocks noGrp="1"/>
          </p:cNvGraphicFramePr>
          <p:nvPr>
            <p:extLst>
              <p:ext uri="{D42A27DB-BD31-4B8C-83A1-F6EECF244321}">
                <p14:modId xmlns:p14="http://schemas.microsoft.com/office/powerpoint/2010/main" val="3280790948"/>
              </p:ext>
            </p:extLst>
          </p:nvPr>
        </p:nvGraphicFramePr>
        <p:xfrm>
          <a:off x="1103587" y="1015727"/>
          <a:ext cx="9319427" cy="5668348"/>
        </p:xfrm>
        <a:graphic>
          <a:graphicData uri="http://schemas.openxmlformats.org/drawingml/2006/table">
            <a:tbl>
              <a:tblPr>
                <a:tableStyleId>{5C22544A-7EE6-4342-B048-85BDC9FD1C3A}</a:tableStyleId>
              </a:tblPr>
              <a:tblGrid>
                <a:gridCol w="2091557"/>
                <a:gridCol w="2980512"/>
                <a:gridCol w="2758137"/>
                <a:gridCol w="367862"/>
                <a:gridCol w="588579"/>
                <a:gridCol w="532780"/>
              </a:tblGrid>
              <a:tr h="442595">
                <a:tc rowSpan="9">
                  <a:txBody>
                    <a:bodyPr/>
                    <a:lstStyle/>
                    <a:p>
                      <a:pPr algn="ctr" fontAlgn="ctr"/>
                      <a:r>
                        <a:rPr lang="en-US" sz="1600" b="1" u="none" strike="noStrike" dirty="0">
                          <a:effectLst/>
                        </a:rPr>
                        <a:t>Cluster 4: Optimizing livestock systems for productivity and resilience</a:t>
                      </a:r>
                      <a:r>
                        <a:rPr lang="en-US" sz="1600" u="none" strike="noStrike" dirty="0">
                          <a:effectLst/>
                        </a:rPr>
                        <a:t> </a:t>
                      </a:r>
                      <a:endParaRPr lang="en-US" sz="1600" b="1" i="0" u="none" strike="noStrike" dirty="0">
                        <a:solidFill>
                          <a:srgbClr val="000000"/>
                        </a:solidFill>
                        <a:effectLst/>
                        <a:latin typeface="Calibri" panose="020F0502020204030204" pitchFamily="34" charset="0"/>
                      </a:endParaRPr>
                    </a:p>
                  </a:txBody>
                  <a:tcPr marL="6323" marR="6323" marT="6323" marB="0" anchor="ctr"/>
                </a:tc>
                <a:tc>
                  <a:txBody>
                    <a:bodyPr/>
                    <a:lstStyle/>
                    <a:p>
                      <a:pPr algn="l" fontAlgn="t"/>
                      <a:r>
                        <a:rPr lang="en-US" sz="1100" u="none" strike="noStrike">
                          <a:effectLst/>
                        </a:rPr>
                        <a:t>4.1 Livelihood systems analysed and understood in terms of the roles of livestock incomes and assets, productivity, resilience, nutrition, gender and social relations. </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t"/>
                      <a:r>
                        <a:rPr lang="en-US" sz="1100" u="none" strike="noStrike">
                          <a:effectLst/>
                        </a:rPr>
                        <a:t>Paper on trade off of biomass use mixed crop-livestock systems under conservation agriculture in Tunisia</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323" marR="6323" marT="6323"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23" marR="6323" marT="6323" marB="0"/>
                </a:tc>
              </a:tr>
              <a:tr h="398335">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t"/>
                      <a:r>
                        <a:rPr lang="en-US" sz="1100" u="none" strike="noStrike">
                          <a:effectLst/>
                        </a:rPr>
                        <a:t>Paper on role of livestock in enhancing resilience capacities of farmers in the drylands – Tunisia, Jordan, Morrocco</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323" marR="6323" marT="6323"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23" marR="6323" marT="6323" marB="0"/>
                </a:tc>
              </a:tr>
              <a:tr h="370515">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t"/>
                      <a:r>
                        <a:rPr lang="en-US" sz="1100" u="none" strike="noStrike">
                          <a:effectLst/>
                        </a:rPr>
                        <a:t>Assessment of pig farming competitiveness In Vietnam (1 report + 1 proposal)</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t"/>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323" marR="6323" marT="6323" marB="0">
                    <a:solidFill>
                      <a:srgbClr val="FFFF00"/>
                    </a:solidFill>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23" marR="6323" marT="6323" marB="0"/>
                </a:tc>
              </a:tr>
              <a:tr h="866221">
                <a:tc vMerge="1">
                  <a:txBody>
                    <a:bodyPr/>
                    <a:lstStyle/>
                    <a:p>
                      <a:endParaRPr lang="en-US"/>
                    </a:p>
                  </a:txBody>
                  <a:tcPr/>
                </a:tc>
                <a:tc>
                  <a:txBody>
                    <a:bodyPr/>
                    <a:lstStyle/>
                    <a:p>
                      <a:pPr algn="l" fontAlgn="t"/>
                      <a:r>
                        <a:rPr lang="en-US" sz="1100" u="none" strike="noStrike">
                          <a:effectLst/>
                        </a:rPr>
                        <a:t>4.2 Optimal herd management practices for adapting to climatic variability and climate risk in pastoral systems developed and underpinned by acceptable trade-offs between productivity improvement, economic and social considerations and environmental impacts. </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t"/>
                      <a:r>
                        <a:rPr lang="en-US" sz="1100" u="none" strike="noStrike" dirty="0">
                          <a:effectLst/>
                        </a:rPr>
                        <a:t>Welfare impact of market information and collective action among small ruminant keepers in Ethiopia </a:t>
                      </a:r>
                      <a:endParaRPr lang="en-US" sz="1100" b="0" i="0" u="none" strike="noStrike" dirty="0">
                        <a:solidFill>
                          <a:srgbClr val="000000"/>
                        </a:solidFill>
                        <a:effectLst/>
                        <a:latin typeface="Segoe UI" panose="020B0502040204020203" pitchFamily="34" charset="0"/>
                      </a:endParaRPr>
                    </a:p>
                  </a:txBody>
                  <a:tcPr marL="6323" marR="6323" marT="6323" marB="0"/>
                </a:tc>
                <a:tc>
                  <a:txBody>
                    <a:bodyPr/>
                    <a:lstStyle/>
                    <a:p>
                      <a:pPr algn="l" fontAlgn="t"/>
                      <a:endParaRPr lang="en-US" sz="1100" b="0" i="0" u="none" strike="noStrike" dirty="0">
                        <a:solidFill>
                          <a:srgbClr val="000000"/>
                        </a:solidFill>
                        <a:effectLst/>
                        <a:latin typeface="Segoe UI" panose="020B0502040204020203" pitchFamily="34" charset="0"/>
                      </a:endParaRPr>
                    </a:p>
                  </a:txBody>
                  <a:tcPr marL="6323" marR="6323" marT="6323" marB="0"/>
                </a:tc>
                <a:tc>
                  <a:txBody>
                    <a:bodyPr/>
                    <a:lstStyle/>
                    <a:p>
                      <a:pPr algn="l" fontAlgn="t"/>
                      <a:endParaRPr lang="en-US" sz="1100" b="0" i="0" u="none" strike="noStrike" dirty="0">
                        <a:solidFill>
                          <a:srgbClr val="000000"/>
                        </a:solidFill>
                        <a:effectLst/>
                        <a:latin typeface="Segoe UI" panose="020B0502040204020203" pitchFamily="34" charset="0"/>
                      </a:endParaRPr>
                    </a:p>
                  </a:txBody>
                  <a:tcPr marL="6323" marR="6323" marT="6323" marB="0">
                    <a:solidFill>
                      <a:srgbClr val="FFFF00"/>
                    </a:solidFill>
                  </a:tcPr>
                </a:tc>
                <a:tc>
                  <a:txBody>
                    <a:bodyPr/>
                    <a:lstStyle/>
                    <a:p>
                      <a:pPr algn="l" fontAlgn="t"/>
                      <a:endParaRPr lang="en-US" sz="1100" b="0" i="0" u="none" strike="noStrike">
                        <a:solidFill>
                          <a:srgbClr val="000000"/>
                        </a:solidFill>
                        <a:effectLst/>
                        <a:latin typeface="Segoe UI" panose="020B0502040204020203" pitchFamily="34" charset="0"/>
                      </a:endParaRPr>
                    </a:p>
                  </a:txBody>
                  <a:tcPr marL="6323" marR="6323" marT="6323" marB="0"/>
                </a:tc>
              </a:tr>
              <a:tr h="674008">
                <a:tc vMerge="1">
                  <a:txBody>
                    <a:bodyPr/>
                    <a:lstStyle/>
                    <a:p>
                      <a:endParaRPr lang="en-US"/>
                    </a:p>
                  </a:txBody>
                  <a:tcPr/>
                </a:tc>
                <a:tc>
                  <a:txBody>
                    <a:bodyPr/>
                    <a:lstStyle/>
                    <a:p>
                      <a:pPr algn="l" fontAlgn="t"/>
                      <a:r>
                        <a:rPr lang="en-US" sz="1100" u="none" strike="noStrike" dirty="0">
                          <a:effectLst/>
                        </a:rPr>
                        <a:t>4.3 Optimized suite of technologies, management strategies, and institutional arrangements tested and </a:t>
                      </a:r>
                      <a:r>
                        <a:rPr lang="en-US" sz="1100" u="none" strike="noStrike" dirty="0" err="1">
                          <a:effectLst/>
                        </a:rPr>
                        <a:t>analysed</a:t>
                      </a:r>
                      <a:r>
                        <a:rPr lang="en-US" sz="1100" u="none" strike="noStrike" dirty="0">
                          <a:effectLst/>
                        </a:rPr>
                        <a:t> which enhance livelihoods and nutrition equitably for women, men and young people from livestock-mediated on-farm and off-farm economic opportunities in various settings. </a:t>
                      </a:r>
                      <a:endParaRPr lang="en-US" sz="1100" b="0" i="0" u="none" strike="noStrike" dirty="0">
                        <a:solidFill>
                          <a:srgbClr val="000000"/>
                        </a:solidFill>
                        <a:effectLst/>
                        <a:latin typeface="Calibri" panose="020F0502020204030204" pitchFamily="34" charset="0"/>
                      </a:endParaRPr>
                    </a:p>
                  </a:txBody>
                  <a:tcPr marL="6323" marR="6323" marT="6323" marB="0"/>
                </a:tc>
                <a:tc>
                  <a:txBody>
                    <a:bodyPr/>
                    <a:lstStyle/>
                    <a:p>
                      <a:pPr algn="l" fontAlgn="b"/>
                      <a:r>
                        <a:rPr lang="en-US" sz="1100" u="none" strike="noStrike">
                          <a:effectLst/>
                        </a:rPr>
                        <a:t>1 paper on economic performance of  Indigenous micro-organism (IMO) pig production systems versus conventional systems in Uganda</a:t>
                      </a:r>
                      <a:endParaRPr lang="en-US" sz="1100" b="0" i="0" u="none" strike="noStrike">
                        <a:solidFill>
                          <a:srgbClr val="000000"/>
                        </a:solidFill>
                        <a:effectLst/>
                        <a:latin typeface="Segoe UI" panose="020B0502040204020203" pitchFamily="34" charset="0"/>
                      </a:endParaRPr>
                    </a:p>
                  </a:txBody>
                  <a:tcPr marL="6323" marR="6323" marT="6323" marB="0" anchor="b"/>
                </a:tc>
                <a:tc>
                  <a:txBody>
                    <a:bodyPr/>
                    <a:lstStyle/>
                    <a:p>
                      <a:pPr algn="l" fontAlgn="b"/>
                      <a:endParaRPr lang="en-US" sz="1100" b="0" i="0" u="none" strike="noStrike">
                        <a:solidFill>
                          <a:srgbClr val="000000"/>
                        </a:solidFill>
                        <a:effectLst/>
                        <a:latin typeface="Segoe UI" panose="020B0502040204020203" pitchFamily="34" charset="0"/>
                      </a:endParaRPr>
                    </a:p>
                  </a:txBody>
                  <a:tcPr marL="6323" marR="6323" marT="6323" marB="0" anchor="b"/>
                </a:tc>
                <a:tc>
                  <a:txBody>
                    <a:bodyPr/>
                    <a:lstStyle/>
                    <a:p>
                      <a:pPr algn="l" fontAlgn="b"/>
                      <a:r>
                        <a:rPr lang="en-US" sz="1100" u="none" strike="noStrike" dirty="0">
                          <a:effectLst/>
                        </a:rPr>
                        <a:t> </a:t>
                      </a:r>
                      <a:endParaRPr lang="en-US" sz="1100" b="0" i="0" u="none" strike="noStrike" dirty="0">
                        <a:solidFill>
                          <a:srgbClr val="000000"/>
                        </a:solidFill>
                        <a:effectLst/>
                        <a:latin typeface="Segoe UI" panose="020B0502040204020203" pitchFamily="34" charset="0"/>
                      </a:endParaRPr>
                    </a:p>
                  </a:txBody>
                  <a:tcPr marL="6323" marR="6323" marT="6323" marB="0" anchor="b">
                    <a:solidFill>
                      <a:srgbClr val="FFFF00"/>
                    </a:solidFill>
                  </a:tcPr>
                </a:tc>
                <a:tc>
                  <a:txBody>
                    <a:bodyPr/>
                    <a:lstStyle/>
                    <a:p>
                      <a:pPr algn="l" fontAlgn="b"/>
                      <a:endParaRPr lang="en-US" sz="1100" b="0" i="0" u="none" strike="noStrike">
                        <a:solidFill>
                          <a:srgbClr val="000000"/>
                        </a:solidFill>
                        <a:effectLst/>
                        <a:latin typeface="Segoe UI" panose="020B0502040204020203" pitchFamily="34" charset="0"/>
                      </a:endParaRPr>
                    </a:p>
                  </a:txBody>
                  <a:tcPr marL="6323" marR="6323" marT="6323" marB="0" anchor="b"/>
                </a:tc>
              </a:tr>
              <a:tr h="486854">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b"/>
                      <a:r>
                        <a:rPr lang="en-US" sz="1100" u="none" strike="noStrike">
                          <a:effectLst/>
                        </a:rPr>
                        <a:t>1 ex-ante assessment paper on impact of ASF biosecurity on pig producer margins in Uganda</a:t>
                      </a:r>
                      <a:endParaRPr lang="en-US" sz="1100" b="0" i="0" u="none" strike="noStrike">
                        <a:solidFill>
                          <a:srgbClr val="000000"/>
                        </a:solidFill>
                        <a:effectLst/>
                        <a:latin typeface="Segoe UI" panose="020B0502040204020203" pitchFamily="34" charset="0"/>
                      </a:endParaRPr>
                    </a:p>
                  </a:txBody>
                  <a:tcPr marL="6323" marR="6323" marT="6323" marB="0" anchor="b"/>
                </a:tc>
                <a:tc>
                  <a:txBody>
                    <a:bodyPr/>
                    <a:lstStyle/>
                    <a:p>
                      <a:pPr algn="l" fontAlgn="b"/>
                      <a:endParaRPr lang="en-US" sz="1100" b="0" i="0" u="none" strike="noStrike">
                        <a:solidFill>
                          <a:srgbClr val="000000"/>
                        </a:solidFill>
                        <a:effectLst/>
                        <a:latin typeface="Segoe UI" panose="020B0502040204020203" pitchFamily="34" charset="0"/>
                      </a:endParaRPr>
                    </a:p>
                  </a:txBody>
                  <a:tcPr marL="6323" marR="6323" marT="6323" marB="0" anchor="b"/>
                </a:tc>
                <a:tc>
                  <a:txBody>
                    <a:bodyPr/>
                    <a:lstStyle/>
                    <a:p>
                      <a:pPr algn="l" fontAlgn="b"/>
                      <a:r>
                        <a:rPr lang="en-US" sz="1100" u="none" strike="noStrike" dirty="0">
                          <a:effectLst/>
                        </a:rPr>
                        <a:t> </a:t>
                      </a:r>
                      <a:endParaRPr lang="en-US" sz="1100" b="0" i="0" u="none" strike="noStrike" dirty="0">
                        <a:solidFill>
                          <a:srgbClr val="000000"/>
                        </a:solidFill>
                        <a:effectLst/>
                        <a:latin typeface="Segoe UI" panose="020B0502040204020203" pitchFamily="34" charset="0"/>
                      </a:endParaRPr>
                    </a:p>
                  </a:txBody>
                  <a:tcPr marL="6323" marR="6323" marT="6323" marB="0" anchor="b">
                    <a:solidFill>
                      <a:srgbClr val="FFFF00"/>
                    </a:solidFill>
                  </a:tcPr>
                </a:tc>
                <a:tc>
                  <a:txBody>
                    <a:bodyPr/>
                    <a:lstStyle/>
                    <a:p>
                      <a:pPr algn="l" fontAlgn="b"/>
                      <a:endParaRPr lang="en-US" sz="1100" b="0" i="0" u="none" strike="noStrike">
                        <a:solidFill>
                          <a:srgbClr val="000000"/>
                        </a:solidFill>
                        <a:effectLst/>
                        <a:latin typeface="Segoe UI" panose="020B0502040204020203" pitchFamily="34" charset="0"/>
                      </a:endParaRPr>
                    </a:p>
                  </a:txBody>
                  <a:tcPr marL="6323" marR="6323" marT="6323" marB="0" anchor="b"/>
                </a:tc>
              </a:tr>
              <a:tr h="360399">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b"/>
                      <a:r>
                        <a:rPr lang="en-US" sz="1100" u="none" strike="noStrike">
                          <a:effectLst/>
                        </a:rPr>
                        <a:t>Report on integrated technology packages defined and implemented for 7 small ruminant VC sites</a:t>
                      </a:r>
                      <a:endParaRPr lang="en-US" sz="1100" b="0" i="0" u="none" strike="noStrike">
                        <a:solidFill>
                          <a:srgbClr val="000000"/>
                        </a:solidFill>
                        <a:effectLst/>
                        <a:latin typeface="Segoe UI" panose="020B0502040204020203" pitchFamily="34" charset="0"/>
                      </a:endParaRPr>
                    </a:p>
                  </a:txBody>
                  <a:tcPr marL="6323" marR="6323" marT="6323" marB="0" anchor="b"/>
                </a:tc>
                <a:tc>
                  <a:txBody>
                    <a:bodyPr/>
                    <a:lstStyle/>
                    <a:p>
                      <a:pPr algn="l" fontAlgn="b"/>
                      <a:endParaRPr lang="en-US" sz="1100" b="0" i="0" u="none" strike="noStrike">
                        <a:solidFill>
                          <a:srgbClr val="000000"/>
                        </a:solidFill>
                        <a:effectLst/>
                        <a:latin typeface="Segoe UI" panose="020B0502040204020203" pitchFamily="34" charset="0"/>
                      </a:endParaRPr>
                    </a:p>
                  </a:txBody>
                  <a:tcPr marL="6323" marR="6323" marT="6323" marB="0" anchor="b"/>
                </a:tc>
                <a:tc>
                  <a:txBody>
                    <a:bodyPr/>
                    <a:lstStyle/>
                    <a:p>
                      <a:pPr algn="l" fontAlgn="b"/>
                      <a:r>
                        <a:rPr lang="en-US" sz="1100" u="none" strike="noStrike" dirty="0">
                          <a:effectLst/>
                        </a:rPr>
                        <a:t> </a:t>
                      </a:r>
                      <a:endParaRPr lang="en-US" sz="1100" b="0" i="0" u="none" strike="noStrike" dirty="0">
                        <a:solidFill>
                          <a:srgbClr val="000000"/>
                        </a:solidFill>
                        <a:effectLst/>
                        <a:latin typeface="Segoe UI" panose="020B0502040204020203" pitchFamily="34" charset="0"/>
                      </a:endParaRPr>
                    </a:p>
                  </a:txBody>
                  <a:tcPr marL="6323" marR="6323" marT="6323" marB="0" anchor="b">
                    <a:solidFill>
                      <a:srgbClr val="FFFF00"/>
                    </a:solidFill>
                  </a:tcPr>
                </a:tc>
                <a:tc>
                  <a:txBody>
                    <a:bodyPr/>
                    <a:lstStyle/>
                    <a:p>
                      <a:pPr algn="l" fontAlgn="b"/>
                      <a:endParaRPr lang="en-US" sz="1100" b="0" i="0" u="none" strike="noStrike">
                        <a:solidFill>
                          <a:srgbClr val="000000"/>
                        </a:solidFill>
                        <a:effectLst/>
                        <a:latin typeface="Segoe UI" panose="020B0502040204020203" pitchFamily="34" charset="0"/>
                      </a:endParaRPr>
                    </a:p>
                  </a:txBody>
                  <a:tcPr marL="6323" marR="6323" marT="6323" marB="0" anchor="b"/>
                </a:tc>
              </a:tr>
              <a:tr h="360399">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ctr"/>
                      <a:r>
                        <a:rPr lang="en-US" sz="1100" u="none" strike="noStrike">
                          <a:effectLst/>
                        </a:rPr>
                        <a:t>Report on technologies to enhance SR VC performance  addressing  identified constraints in Pakistan </a:t>
                      </a:r>
                      <a:endParaRPr lang="en-US" sz="1100" b="0" i="0" u="none" strike="noStrike">
                        <a:solidFill>
                          <a:srgbClr val="000000"/>
                        </a:solidFill>
                        <a:effectLst/>
                        <a:latin typeface="Segoe UI" panose="020B0502040204020203" pitchFamily="34" charset="0"/>
                      </a:endParaRPr>
                    </a:p>
                  </a:txBody>
                  <a:tcPr marL="6323" marR="6323" marT="6323" marB="0" anchor="ctr"/>
                </a:tc>
                <a:tc>
                  <a:txBody>
                    <a:bodyPr/>
                    <a:lstStyle/>
                    <a:p>
                      <a:pPr algn="l" fontAlgn="ctr"/>
                      <a:endParaRPr lang="en-US" sz="1100" b="0" i="0" u="none" strike="noStrike">
                        <a:solidFill>
                          <a:srgbClr val="000000"/>
                        </a:solidFill>
                        <a:effectLst/>
                        <a:latin typeface="Segoe UI" panose="020B0502040204020203" pitchFamily="34" charset="0"/>
                      </a:endParaRPr>
                    </a:p>
                  </a:txBody>
                  <a:tcPr marL="6323" marR="6323" marT="6323" marB="0" anchor="ctr"/>
                </a:tc>
                <a:tc>
                  <a:txBody>
                    <a:bodyPr/>
                    <a:lstStyle/>
                    <a:p>
                      <a:pPr algn="l" fontAlgn="ctr"/>
                      <a:r>
                        <a:rPr lang="en-US" sz="1100" u="none" strike="noStrike" dirty="0">
                          <a:effectLst/>
                        </a:rPr>
                        <a:t> </a:t>
                      </a:r>
                      <a:endParaRPr lang="en-US" sz="1100" b="0" i="0" u="none" strike="noStrike" dirty="0">
                        <a:solidFill>
                          <a:srgbClr val="000000"/>
                        </a:solidFill>
                        <a:effectLst/>
                        <a:latin typeface="Segoe UI" panose="020B0502040204020203" pitchFamily="34" charset="0"/>
                      </a:endParaRPr>
                    </a:p>
                  </a:txBody>
                  <a:tcPr marL="6323" marR="6323" marT="6323" marB="0" anchor="ctr">
                    <a:solidFill>
                      <a:srgbClr val="FFFF00"/>
                    </a:solidFill>
                  </a:tcPr>
                </a:tc>
                <a:tc>
                  <a:txBody>
                    <a:bodyPr/>
                    <a:lstStyle/>
                    <a:p>
                      <a:pPr algn="l" fontAlgn="ctr"/>
                      <a:endParaRPr lang="en-US" sz="1100" b="0" i="0" u="none" strike="noStrike">
                        <a:solidFill>
                          <a:srgbClr val="000000"/>
                        </a:solidFill>
                        <a:effectLst/>
                        <a:latin typeface="Segoe UI" panose="020B0502040204020203" pitchFamily="34" charset="0"/>
                      </a:endParaRPr>
                    </a:p>
                  </a:txBody>
                  <a:tcPr marL="6323" marR="6323" marT="6323" marB="0" anchor="ctr"/>
                </a:tc>
              </a:tr>
              <a:tr h="392012">
                <a:tc vMerge="1">
                  <a:txBody>
                    <a:bodyPr/>
                    <a:lstStyle/>
                    <a:p>
                      <a:endParaRPr lang="en-US"/>
                    </a:p>
                  </a:txBody>
                  <a:tcPr/>
                </a:tc>
                <a:tc>
                  <a:txBody>
                    <a:bodyPr/>
                    <a:lstStyle/>
                    <a:p>
                      <a:pPr algn="l" fontAlgn="t"/>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23" marR="6323" marT="6323" marB="0"/>
                </a:tc>
                <a:tc>
                  <a:txBody>
                    <a:bodyPr/>
                    <a:lstStyle/>
                    <a:p>
                      <a:pPr algn="l" fontAlgn="b"/>
                      <a:r>
                        <a:rPr lang="en-US" sz="1100" u="none" strike="noStrike">
                          <a:effectLst/>
                        </a:rPr>
                        <a:t>1 paper on SR fattening in Pakistan submitted</a:t>
                      </a:r>
                      <a:endParaRPr lang="en-US" sz="1100" b="0" i="0" u="none" strike="noStrike">
                        <a:solidFill>
                          <a:srgbClr val="000000"/>
                        </a:solidFill>
                        <a:effectLst/>
                        <a:latin typeface="Segoe UI" panose="020B0502040204020203" pitchFamily="34" charset="0"/>
                      </a:endParaRPr>
                    </a:p>
                  </a:txBody>
                  <a:tcPr marL="6323" marR="6323" marT="6323" marB="0" anchor="b"/>
                </a:tc>
                <a:tc>
                  <a:txBody>
                    <a:bodyPr/>
                    <a:lstStyle/>
                    <a:p>
                      <a:pPr algn="l" fontAlgn="b"/>
                      <a:endParaRPr lang="en-US" sz="1100" b="0" i="0" u="none" strike="noStrike">
                        <a:solidFill>
                          <a:srgbClr val="000000"/>
                        </a:solidFill>
                        <a:effectLst/>
                        <a:latin typeface="Segoe UI" panose="020B0502040204020203" pitchFamily="34" charset="0"/>
                      </a:endParaRPr>
                    </a:p>
                  </a:txBody>
                  <a:tcPr marL="6323" marR="6323" marT="6323" marB="0" anchor="b"/>
                </a:tc>
                <a:tc>
                  <a:txBody>
                    <a:bodyPr/>
                    <a:lstStyle/>
                    <a:p>
                      <a:pPr algn="l" fontAlgn="b"/>
                      <a:r>
                        <a:rPr lang="en-US" sz="1100" u="none" strike="noStrike" dirty="0">
                          <a:effectLst/>
                        </a:rPr>
                        <a:t> </a:t>
                      </a:r>
                      <a:endParaRPr lang="en-US" sz="1100" b="0" i="0" u="none" strike="noStrike" dirty="0">
                        <a:solidFill>
                          <a:srgbClr val="000000"/>
                        </a:solidFill>
                        <a:effectLst/>
                        <a:latin typeface="Segoe UI" panose="020B0502040204020203" pitchFamily="34" charset="0"/>
                      </a:endParaRPr>
                    </a:p>
                  </a:txBody>
                  <a:tcPr marL="6323" marR="6323" marT="6323" marB="0" anchor="b">
                    <a:solidFill>
                      <a:srgbClr val="FFFF00"/>
                    </a:solidFill>
                  </a:tcPr>
                </a:tc>
                <a:tc>
                  <a:txBody>
                    <a:bodyPr/>
                    <a:lstStyle/>
                    <a:p>
                      <a:pPr algn="l" fontAlgn="b"/>
                      <a:endParaRPr lang="en-US" sz="1100" b="0" i="0" u="none" strike="noStrike" dirty="0">
                        <a:solidFill>
                          <a:srgbClr val="000000"/>
                        </a:solidFill>
                        <a:effectLst/>
                        <a:latin typeface="Segoe UI" panose="020B0502040204020203" pitchFamily="34" charset="0"/>
                      </a:endParaRPr>
                    </a:p>
                  </a:txBody>
                  <a:tcPr marL="6323" marR="6323" marT="6323" marB="0" anchor="b"/>
                </a:tc>
              </a:tr>
            </a:tbl>
          </a:graphicData>
        </a:graphic>
      </p:graphicFrame>
    </p:spTree>
    <p:extLst>
      <p:ext uri="{BB962C8B-B14F-4D97-AF65-F5344CB8AC3E}">
        <p14:creationId xmlns:p14="http://schemas.microsoft.com/office/powerpoint/2010/main" val="662908410"/>
      </p:ext>
    </p:extLst>
  </p:cSld>
  <p:clrMapOvr>
    <a:masterClrMapping/>
  </p:clrMapOvr>
  <p:timing>
    <p:tnLst>
      <p:par>
        <p:cTn id="1" dur="indefinite" restart="never" nodeType="tmRoot"/>
      </p:par>
    </p:tnLst>
  </p:timing>
</p:sld>
</file>

<file path=ppt/theme/theme1.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20ECBFC-69F7-4F53-BA98-7AC68C018687}" vid="{5184CE48-5608-464C-9448-1F58F0EE1143}"/>
    </a:ext>
  </a:ext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20ECBFC-69F7-4F53-BA98-7AC68C018687}" vid="{357EE765-EA8F-429E-99E3-274234075FBD}"/>
    </a:ext>
  </a:extLst>
</a:theme>
</file>

<file path=ppt/theme/theme3.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20ECBFC-69F7-4F53-BA98-7AC68C018687}" vid="{4B3ABAD4-70BF-4FA3-BEC7-3E1E2FBA84FD}"/>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20ECBFC-69F7-4F53-BA98-7AC68C018687}" vid="{50C505D2-D7F8-4A83-A168-EDD45995CFE5}"/>
    </a:ext>
  </a:ext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20ECBFC-69F7-4F53-BA98-7AC68C018687}" vid="{BC6D27A1-0F8B-4AF1-BEF3-890906E11D89}"/>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20ECBFC-69F7-4F53-BA98-7AC68C018687}" vid="{A87BC9F2-2363-42A1-846D-10D9BC2615FE}"/>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CCCE13634503544802E82050425161A" ma:contentTypeVersion="1" ma:contentTypeDescription="Create a new document." ma:contentTypeScope="" ma:versionID="83c9f07e070c4866dc8f9013fef3f0ca">
  <xsd:schema xmlns:xsd="http://www.w3.org/2001/XMLSchema" xmlns:xs="http://www.w3.org/2001/XMLSchema" xmlns:p="http://schemas.microsoft.com/office/2006/metadata/properties" xmlns:ns2="e8d75344-758f-4099-8b96-254d9b2933f5" targetNamespace="http://schemas.microsoft.com/office/2006/metadata/properties" ma:root="true" ma:fieldsID="20a77a42957a06ca9de43b3ff7bdccf2" ns2:_="">
    <xsd:import namespace="e8d75344-758f-4099-8b96-254d9b2933f5"/>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d75344-758f-4099-8b96-254d9b2933f5"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E560767-C5BE-443B-9D39-BE6B9957F8B0}">
  <ds:schemaRefs>
    <ds:schemaRef ds:uri="http://schemas.microsoft.com/sharepoint/v3/contenttype/forms"/>
  </ds:schemaRefs>
</ds:datastoreItem>
</file>

<file path=customXml/itemProps2.xml><?xml version="1.0" encoding="utf-8"?>
<ds:datastoreItem xmlns:ds="http://schemas.openxmlformats.org/officeDocument/2006/customXml" ds:itemID="{A5F56D20-FFBD-4066-905A-0DD62D0304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d75344-758f-4099-8b96-254d9b2933f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6A18752-2310-4435-B47D-BC49D7E80AEC}">
  <ds:schemaRefs>
    <ds:schemaRef ds:uri="http://www.w3.org/XML/1998/namespace"/>
    <ds:schemaRef ds:uri="http://schemas.openxmlformats.org/package/2006/metadata/core-properties"/>
    <ds:schemaRef ds:uri="http://purl.org/dc/elements/1.1/"/>
    <ds:schemaRef ds:uri="http://schemas.microsoft.com/office/infopath/2007/PartnerControls"/>
    <ds:schemaRef ds:uri="http://schemas.microsoft.com/office/2006/documentManagement/types"/>
    <ds:schemaRef ds:uri="http://purl.org/dc/dcmitype/"/>
    <ds:schemaRef ds:uri="http://purl.org/dc/terms/"/>
    <ds:schemaRef ds:uri="e8d75344-758f-4099-8b96-254d9b2933f5"/>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CIAT50_Widescreen PPT_2017</Template>
  <TotalTime>2823</TotalTime>
  <Words>2780</Words>
  <Application>Microsoft Office PowerPoint</Application>
  <PresentationFormat>Widescreen</PresentationFormat>
  <Paragraphs>450</Paragraphs>
  <Slides>22</Slides>
  <Notes>0</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22</vt:i4>
      </vt:variant>
    </vt:vector>
  </HeadingPairs>
  <TitlesOfParts>
    <vt:vector size="34" baseType="lpstr">
      <vt:lpstr>Arial Unicode MS</vt:lpstr>
      <vt:lpstr>Arial</vt:lpstr>
      <vt:lpstr>Calibri</vt:lpstr>
      <vt:lpstr>Calibri Light</vt:lpstr>
      <vt:lpstr>Segoe UI</vt:lpstr>
      <vt:lpstr>Symbol</vt:lpstr>
      <vt:lpstr>3_Office Theme</vt:lpstr>
      <vt:lpstr>4_Office Theme</vt:lpstr>
      <vt:lpstr>5_Office Theme</vt:lpstr>
      <vt:lpstr>1_Office Theme</vt:lpstr>
      <vt:lpstr>2_Office Theme</vt:lpstr>
      <vt:lpstr>Office Theme</vt:lpstr>
      <vt:lpstr>PowerPoint Presentation</vt:lpstr>
      <vt:lpstr>PowerPoint Presentation</vt:lpstr>
      <vt:lpstr>PowerPoint Presentation</vt:lpstr>
      <vt:lpstr>Livestock CRP structure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Mejia C, Maria Fernanda (CIAT)</dc:creator>
  <cp:lastModifiedBy>Staal, Steve (ILRI)</cp:lastModifiedBy>
  <cp:revision>82</cp:revision>
  <dcterms:created xsi:type="dcterms:W3CDTF">2017-01-11T14:22:50Z</dcterms:created>
  <dcterms:modified xsi:type="dcterms:W3CDTF">2017-09-07T05:42:28Z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0x0101001CCCE13634503544802E82050425161A</vt:lpwstr>
  </property>
</Properties>
</file>